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0" r:id="rId5"/>
    <p:sldId id="263" r:id="rId6"/>
    <p:sldId id="262" r:id="rId7"/>
    <p:sldId id="276" r:id="rId8"/>
    <p:sldId id="273" r:id="rId9"/>
    <p:sldId id="274" r:id="rId10"/>
    <p:sldId id="275" r:id="rId11"/>
    <p:sldId id="277" r:id="rId12"/>
    <p:sldId id="278" r:id="rId13"/>
    <p:sldId id="279" r:id="rId14"/>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erschmidt, Ute (MB-103)" initials="MU(" lastIdx="5" clrIdx="0">
    <p:extLst>
      <p:ext uri="{19B8F6BF-5375-455C-9EA6-DF929625EA0E}">
        <p15:presenceInfo xmlns:p15="http://schemas.microsoft.com/office/powerpoint/2012/main" userId="S-1-5-21-811470207-2989397319-4166845622-165120" providerId="AD"/>
      </p:ext>
    </p:extLst>
  </p:cmAuthor>
  <p:cmAuthor id="2" name="Ernst, Viktoria (MB)" initials="EV(" lastIdx="1" clrIdx="1">
    <p:extLst>
      <p:ext uri="{19B8F6BF-5375-455C-9EA6-DF929625EA0E}">
        <p15:presenceInfo xmlns:p15="http://schemas.microsoft.com/office/powerpoint/2012/main" userId="S-1-5-21-811470207-2989397319-4166845622-239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6A154"/>
    <a:srgbClr val="A61054"/>
    <a:srgbClr val="D5022E"/>
    <a:srgbClr val="E000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76643" autoAdjust="0"/>
  </p:normalViewPr>
  <p:slideViewPr>
    <p:cSldViewPr snapToGrid="0" snapToObjects="1">
      <p:cViewPr varScale="1">
        <p:scale>
          <a:sx n="128" d="100"/>
          <a:sy n="128" d="100"/>
        </p:scale>
        <p:origin x="91" y="17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gi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6.gi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7C7901E7-A3C4-4019-943C-67DE8EB98FDE}" type="datetimeFigureOut">
              <a:rPr lang="de-DE" smtClean="0"/>
              <a:t>04.10.2023</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8"/>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5" y="9428588"/>
            <a:ext cx="2945659" cy="498055"/>
          </a:xfrm>
          <a:prstGeom prst="rect">
            <a:avLst/>
          </a:prstGeom>
        </p:spPr>
        <p:txBody>
          <a:bodyPr vert="horz" lIns="91440" tIns="45720" rIns="91440" bIns="45720" rtlCol="0" anchor="b"/>
          <a:lstStyle>
            <a:lvl1pPr algn="r">
              <a:defRPr sz="1200"/>
            </a:lvl1pPr>
          </a:lstStyle>
          <a:p>
            <a:fld id="{5872162A-B29F-4EC2-A148-16DD5AD3899B}" type="slidenum">
              <a:rPr lang="de-DE" smtClean="0"/>
              <a:t>‹Nr.›</a:t>
            </a:fld>
            <a:endParaRPr lang="de-DE" dirty="0"/>
          </a:p>
        </p:txBody>
      </p:sp>
    </p:spTree>
    <p:extLst>
      <p:ext uri="{BB962C8B-B14F-4D97-AF65-F5344CB8AC3E}">
        <p14:creationId xmlns:p14="http://schemas.microsoft.com/office/powerpoint/2010/main" val="9555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blau">
    <p:spTree>
      <p:nvGrpSpPr>
        <p:cNvPr id="1" name=""/>
        <p:cNvGrpSpPr/>
        <p:nvPr/>
      </p:nvGrpSpPr>
      <p:grpSpPr>
        <a:xfrm>
          <a:off x="0" y="0"/>
          <a:ext cx="0" cy="0"/>
          <a:chOff x="0" y="0"/>
          <a:chExt cx="0" cy="0"/>
        </a:xfrm>
      </p:grpSpPr>
      <p:sp>
        <p:nvSpPr>
          <p:cNvPr id="6" name="Textplatzhalter 6"/>
          <p:cNvSpPr>
            <a:spLocks noGrp="1"/>
          </p:cNvSpPr>
          <p:nvPr>
            <p:ph type="body" sz="quarter" idx="10" hasCustomPrompt="1"/>
          </p:nvPr>
        </p:nvSpPr>
        <p:spPr>
          <a:xfrm>
            <a:off x="2572433" y="762292"/>
            <a:ext cx="6245679" cy="1493838"/>
          </a:xfrm>
          <a:prstGeom prst="rect">
            <a:avLst/>
          </a:prstGeom>
        </p:spPr>
        <p:txBody>
          <a:bodyPr vert="horz" lIns="180000" tIns="72000" rIns="180000" bIns="126000" anchor="ctr"/>
          <a:lstStyle>
            <a:lvl1pPr marL="0" indent="0">
              <a:lnSpc>
                <a:spcPct val="100000"/>
              </a:lnSpc>
              <a:spcBef>
                <a:spcPts val="300"/>
              </a:spcBef>
              <a:buNone/>
              <a:defRPr sz="3000" b="0" baseline="0">
                <a:solidFill>
                  <a:schemeClr val="bg1"/>
                </a:solidFill>
                <a:latin typeface="Arial"/>
                <a:cs typeface="Arial"/>
              </a:defRPr>
            </a:lvl1pPr>
          </a:lstStyle>
          <a:p>
            <a:pPr lvl="0"/>
            <a:r>
              <a:rPr lang="de-DE" dirty="0"/>
              <a:t>Hier steht der Titel des</a:t>
            </a:r>
          </a:p>
          <a:p>
            <a:pPr lvl="0"/>
            <a:r>
              <a:rPr lang="de-DE" dirty="0"/>
              <a:t>Vortrags, der maximal drei</a:t>
            </a:r>
          </a:p>
          <a:p>
            <a:pPr lvl="0"/>
            <a:r>
              <a:rPr lang="de-DE" dirty="0"/>
              <a:t>Zeilen Länge haben sollte</a:t>
            </a:r>
          </a:p>
        </p:txBody>
      </p:sp>
      <p:sp>
        <p:nvSpPr>
          <p:cNvPr id="7" name="Textplatzhalter 6"/>
          <p:cNvSpPr>
            <a:spLocks noGrp="1"/>
          </p:cNvSpPr>
          <p:nvPr>
            <p:ph type="body" sz="quarter" idx="11" hasCustomPrompt="1"/>
          </p:nvPr>
        </p:nvSpPr>
        <p:spPr>
          <a:xfrm>
            <a:off x="2572433" y="286912"/>
            <a:ext cx="6245680" cy="468601"/>
          </a:xfrm>
          <a:prstGeom prst="rect">
            <a:avLst/>
          </a:prstGeom>
        </p:spPr>
        <p:txBody>
          <a:bodyPr vert="horz" lIns="180000" tIns="126000" rIns="180000" bIns="126000"/>
          <a:lstStyle>
            <a:lvl1pPr marL="0" indent="0">
              <a:lnSpc>
                <a:spcPct val="90000"/>
              </a:lnSpc>
              <a:spcBef>
                <a:spcPts val="300"/>
              </a:spcBef>
              <a:buNone/>
              <a:defRPr sz="1500" b="0" baseline="0">
                <a:solidFill>
                  <a:schemeClr val="bg1"/>
                </a:solidFill>
                <a:latin typeface="Arial"/>
                <a:cs typeface="Arial"/>
              </a:defRPr>
            </a:lvl1pPr>
          </a:lstStyle>
          <a:p>
            <a:pPr lvl="0"/>
            <a:r>
              <a:rPr lang="de-DE" dirty="0"/>
              <a:t>Name der Veranstaltung</a:t>
            </a:r>
          </a:p>
        </p:txBody>
      </p:sp>
      <p:sp>
        <p:nvSpPr>
          <p:cNvPr id="8" name="Textplatzhalter 6"/>
          <p:cNvSpPr>
            <a:spLocks noGrp="1"/>
          </p:cNvSpPr>
          <p:nvPr>
            <p:ph type="body" sz="quarter" idx="12" hasCustomPrompt="1"/>
          </p:nvPr>
        </p:nvSpPr>
        <p:spPr>
          <a:xfrm>
            <a:off x="2572433" y="2256130"/>
            <a:ext cx="6245679" cy="824200"/>
          </a:xfrm>
          <a:prstGeom prst="rect">
            <a:avLst/>
          </a:prstGeom>
        </p:spPr>
        <p:txBody>
          <a:bodyPr vert="horz" lIns="180000" tIns="126000" rIns="180000" bIns="126000"/>
          <a:lstStyle>
            <a:lvl1pPr marL="0" indent="0">
              <a:lnSpc>
                <a:spcPct val="90000"/>
              </a:lnSpc>
              <a:spcBef>
                <a:spcPts val="300"/>
              </a:spcBef>
              <a:buNone/>
              <a:defRPr sz="1500" b="0" baseline="0">
                <a:solidFill>
                  <a:schemeClr val="bg1"/>
                </a:solidFill>
                <a:latin typeface="Arial"/>
                <a:cs typeface="Arial"/>
              </a:defRPr>
            </a:lvl1pPr>
          </a:lstStyle>
          <a:p>
            <a:pPr lvl="0"/>
            <a:r>
              <a:rPr lang="de-DE" dirty="0"/>
              <a:t>Name</a:t>
            </a:r>
          </a:p>
          <a:p>
            <a:pPr lvl="0"/>
            <a:r>
              <a:rPr lang="de-DE" dirty="0"/>
              <a:t>Abteilung, Institution</a:t>
            </a:r>
          </a:p>
        </p:txBody>
      </p:sp>
      <p:sp>
        <p:nvSpPr>
          <p:cNvPr id="15" name="Rechteck 14"/>
          <p:cNvSpPr/>
          <p:nvPr userDrawn="1"/>
        </p:nvSpPr>
        <p:spPr>
          <a:xfrm rot="5400000">
            <a:off x="1312753" y="3192990"/>
            <a:ext cx="56172" cy="2221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7" name="Grafik 16">
            <a:extLst>
              <a:ext uri="{FF2B5EF4-FFF2-40B4-BE49-F238E27FC236}">
                <a16:creationId xmlns:a16="http://schemas.microsoft.com/office/drawing/2014/main" id="{2A8BB6A6-37CD-4E89-A834-2BC97A66A693}"/>
              </a:ext>
            </a:extLst>
          </p:cNvPr>
          <p:cNvPicPr>
            <a:picLocks noChangeAspect="1"/>
          </p:cNvPicPr>
          <p:nvPr userDrawn="1"/>
        </p:nvPicPr>
        <p:blipFill>
          <a:blip r:embed="rId2"/>
          <a:stretch>
            <a:fillRect/>
          </a:stretch>
        </p:blipFill>
        <p:spPr>
          <a:xfrm>
            <a:off x="0" y="0"/>
            <a:ext cx="9156456" cy="3479630"/>
          </a:xfrm>
          <a:prstGeom prst="rect">
            <a:avLst/>
          </a:prstGeom>
        </p:spPr>
      </p:pic>
      <p:sp>
        <p:nvSpPr>
          <p:cNvPr id="23" name="Rechteck 22">
            <a:extLst>
              <a:ext uri="{FF2B5EF4-FFF2-40B4-BE49-F238E27FC236}">
                <a16:creationId xmlns:a16="http://schemas.microsoft.com/office/drawing/2014/main" id="{31A39D2D-13FE-42BC-A037-332FA65E732D}"/>
              </a:ext>
            </a:extLst>
          </p:cNvPr>
          <p:cNvSpPr/>
          <p:nvPr userDrawn="1"/>
        </p:nvSpPr>
        <p:spPr>
          <a:xfrm>
            <a:off x="2318872" y="1072387"/>
            <a:ext cx="6765364" cy="2185214"/>
          </a:xfrm>
          <a:prstGeom prst="rect">
            <a:avLst/>
          </a:prstGeom>
        </p:spPr>
        <p:txBody>
          <a:bodyPr wrap="square">
            <a:spAutoFit/>
          </a:bodyPr>
          <a:lstStyle/>
          <a:p>
            <a:pPr lvl="0"/>
            <a:r>
              <a:rPr lang="de-DE" sz="2800" b="1" spc="100" dirty="0" smtClean="0">
                <a:solidFill>
                  <a:schemeClr val="tx1"/>
                </a:solidFill>
                <a:latin typeface="+mj-lt"/>
              </a:rPr>
              <a:t>Informationen zur </a:t>
            </a:r>
          </a:p>
          <a:p>
            <a:pPr lvl="0"/>
            <a:r>
              <a:rPr lang="de-DE" sz="2800" b="1" spc="100" dirty="0" smtClean="0">
                <a:solidFill>
                  <a:schemeClr val="tx1"/>
                </a:solidFill>
                <a:latin typeface="+mj-lt"/>
              </a:rPr>
              <a:t>ZILE-Teilintervention Dorfentwicklung</a:t>
            </a:r>
            <a:endParaRPr lang="de-DE" sz="2000" b="1" spc="100" dirty="0" smtClean="0">
              <a:solidFill>
                <a:schemeClr val="tx1"/>
              </a:solidFill>
              <a:latin typeface="+mj-lt"/>
            </a:endParaRPr>
          </a:p>
          <a:p>
            <a:pPr lvl="0"/>
            <a:endParaRPr lang="de-DE" sz="1800" spc="100" dirty="0" smtClean="0">
              <a:solidFill>
                <a:schemeClr val="bg1"/>
              </a:solidFill>
              <a:latin typeface="+mj-lt"/>
            </a:endParaRPr>
          </a:p>
          <a:p>
            <a:pPr lvl="0"/>
            <a:r>
              <a:rPr lang="de-DE" sz="1800" spc="100" dirty="0" smtClean="0">
                <a:solidFill>
                  <a:schemeClr val="bg1"/>
                </a:solidFill>
                <a:latin typeface="+mj-lt"/>
              </a:rPr>
              <a:t>04.10.2023</a:t>
            </a:r>
          </a:p>
          <a:p>
            <a:pPr lvl="0"/>
            <a:endParaRPr lang="de-DE" sz="1600" spc="100" dirty="0" smtClean="0">
              <a:solidFill>
                <a:schemeClr val="bg1"/>
              </a:solidFill>
              <a:latin typeface="+mj-lt"/>
            </a:endParaRPr>
          </a:p>
        </p:txBody>
      </p:sp>
      <p:pic>
        <p:nvPicPr>
          <p:cNvPr id="26" name="Grafik 25">
            <a:extLst>
              <a:ext uri="{FF2B5EF4-FFF2-40B4-BE49-F238E27FC236}">
                <a16:creationId xmlns:a16="http://schemas.microsoft.com/office/drawing/2014/main" id="{1656D6ED-9D02-4F3C-8322-26E367C85D77}"/>
              </a:ext>
            </a:extLst>
          </p:cNvPr>
          <p:cNvPicPr>
            <a:picLocks noChangeAspect="1"/>
          </p:cNvPicPr>
          <p:nvPr userDrawn="1"/>
        </p:nvPicPr>
        <p:blipFill>
          <a:blip r:embed="rId3"/>
          <a:stretch>
            <a:fillRect/>
          </a:stretch>
        </p:blipFill>
        <p:spPr>
          <a:xfrm>
            <a:off x="2789227" y="3982856"/>
            <a:ext cx="6041060" cy="583199"/>
          </a:xfrm>
          <a:prstGeom prst="rect">
            <a:avLst/>
          </a:prstGeom>
        </p:spPr>
      </p:pic>
      <p:sp>
        <p:nvSpPr>
          <p:cNvPr id="2" name="Textfeld 1"/>
          <p:cNvSpPr txBox="1"/>
          <p:nvPr userDrawn="1"/>
        </p:nvSpPr>
        <p:spPr>
          <a:xfrm>
            <a:off x="2572433" y="448235"/>
            <a:ext cx="6041590" cy="276999"/>
          </a:xfrm>
          <a:prstGeom prst="rect">
            <a:avLst/>
          </a:prstGeom>
          <a:noFill/>
        </p:spPr>
        <p:txBody>
          <a:bodyPr wrap="none" rtlCol="0">
            <a:spAutoFit/>
          </a:bodyPr>
          <a:lstStyle/>
          <a:p>
            <a:r>
              <a:rPr lang="de-DE" sz="1200" b="1" dirty="0" smtClean="0"/>
              <a:t>Anja </a:t>
            </a:r>
            <a:r>
              <a:rPr lang="de-DE" sz="1200" b="1" dirty="0" err="1" smtClean="0"/>
              <a:t>Thomßen</a:t>
            </a:r>
            <a:r>
              <a:rPr lang="de-DE" sz="1200" b="1" dirty="0" smtClean="0"/>
              <a:t>                            Amt für regionale Landesentwicklung Weser-Ems</a:t>
            </a:r>
            <a:endParaRPr lang="de-DE" sz="1200" b="1" dirty="0"/>
          </a:p>
        </p:txBody>
      </p:sp>
    </p:spTree>
    <p:extLst>
      <p:ext uri="{BB962C8B-B14F-4D97-AF65-F5344CB8AC3E}">
        <p14:creationId xmlns:p14="http://schemas.microsoft.com/office/powerpoint/2010/main" val="21802208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nhaltsverzeichnis">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310793" y="278674"/>
            <a:ext cx="5358452" cy="241443"/>
          </a:xfrm>
          <a:prstGeom prst="rect">
            <a:avLst/>
          </a:prstGeom>
        </p:spPr>
        <p:txBody>
          <a:bodyPr vert="horz" lIns="0" tIns="0" rIns="0" bIns="0"/>
          <a:lstStyle>
            <a:lvl1pPr marL="0" indent="0">
              <a:buNone/>
              <a:defRPr sz="1100" b="1" kern="0" spc="0" baseline="0">
                <a:solidFill>
                  <a:srgbClr val="E0003C"/>
                </a:solidFill>
                <a:latin typeface="Arial"/>
                <a:cs typeface="Arial"/>
              </a:defRPr>
            </a:lvl1pPr>
            <a:lvl2pPr marL="457200" indent="0">
              <a:buNone/>
              <a:defRPr sz="1200" b="1">
                <a:solidFill>
                  <a:srgbClr val="D5022E"/>
                </a:solidFill>
              </a:defRPr>
            </a:lvl2pPr>
            <a:lvl3pPr marL="914400" indent="0">
              <a:buNone/>
              <a:defRPr sz="1200" b="1">
                <a:solidFill>
                  <a:srgbClr val="D5022E"/>
                </a:solidFill>
              </a:defRPr>
            </a:lvl3pPr>
            <a:lvl4pPr marL="1371600" indent="0">
              <a:buNone/>
              <a:defRPr sz="1200" b="1">
                <a:solidFill>
                  <a:srgbClr val="D5022E"/>
                </a:solidFill>
              </a:defRPr>
            </a:lvl4pPr>
            <a:lvl5pPr marL="1828800" indent="0">
              <a:buNone/>
              <a:defRPr sz="1200" b="1">
                <a:solidFill>
                  <a:srgbClr val="D5022E"/>
                </a:solidFill>
              </a:defRPr>
            </a:lvl5pPr>
          </a:lstStyle>
          <a:p>
            <a:pPr lvl="0"/>
            <a:r>
              <a:rPr lang="de-DE" dirty="0" smtClean="0"/>
              <a:t>Inhalt | Name des Vortrags</a:t>
            </a:r>
            <a:endParaRPr lang="de-DE" dirty="0"/>
          </a:p>
        </p:txBody>
      </p:sp>
      <p:sp>
        <p:nvSpPr>
          <p:cNvPr id="13" name="Textplatzhalter 12"/>
          <p:cNvSpPr>
            <a:spLocks noGrp="1"/>
          </p:cNvSpPr>
          <p:nvPr>
            <p:ph type="body" sz="quarter" idx="11" hasCustomPrompt="1"/>
          </p:nvPr>
        </p:nvSpPr>
        <p:spPr>
          <a:xfrm>
            <a:off x="311151" y="1178735"/>
            <a:ext cx="5591078" cy="3439965"/>
          </a:xfrm>
          <a:prstGeom prst="rect">
            <a:avLst/>
          </a:prstGeom>
        </p:spPr>
        <p:txBody>
          <a:bodyPr vert="horz" lIns="0" tIns="0" rIns="0" bIns="0"/>
          <a:lstStyle>
            <a:lvl1pPr marL="0" marR="0" indent="0" algn="l" defTabSz="457200" rtl="0" eaLnBrk="1" fontAlgn="auto" latinLnBrk="0" hangingPunct="1">
              <a:lnSpc>
                <a:spcPct val="100000"/>
              </a:lnSpc>
              <a:spcBef>
                <a:spcPts val="330"/>
              </a:spcBef>
              <a:spcAft>
                <a:spcPts val="0"/>
              </a:spcAft>
              <a:buClrTx/>
              <a:buSzTx/>
              <a:buFont typeface="+mj-lt"/>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r>
              <a:rPr lang="de-DE" b="1" dirty="0" smtClean="0">
                <a:solidFill>
                  <a:srgbClr val="D5022E"/>
                </a:solidFill>
              </a:rPr>
              <a:t>1.0</a:t>
            </a:r>
            <a:r>
              <a:rPr lang="de-DE" b="1" dirty="0" smtClean="0"/>
              <a:t>	Hier steht eine Headline</a:t>
            </a:r>
          </a:p>
          <a:p>
            <a:r>
              <a:rPr lang="de-DE" dirty="0" smtClean="0"/>
              <a:t>1.1	</a:t>
            </a:r>
            <a:r>
              <a:rPr lang="de-DE" dirty="0" err="1" smtClean="0"/>
              <a:t>Nullam</a:t>
            </a:r>
            <a:r>
              <a:rPr lang="de-DE" dirty="0" smtClean="0"/>
              <a:t> </a:t>
            </a:r>
            <a:r>
              <a:rPr lang="de-DE" dirty="0" err="1" smtClean="0"/>
              <a:t>quis</a:t>
            </a:r>
            <a:r>
              <a:rPr lang="de-DE" dirty="0" smtClean="0"/>
              <a:t> </a:t>
            </a:r>
            <a:r>
              <a:rPr lang="de-DE" dirty="0" err="1" smtClean="0"/>
              <a:t>risus</a:t>
            </a:r>
            <a:r>
              <a:rPr lang="de-DE" dirty="0" smtClean="0"/>
              <a:t> </a:t>
            </a:r>
            <a:r>
              <a:rPr lang="de-DE" dirty="0" err="1" smtClean="0"/>
              <a:t>eget</a:t>
            </a:r>
            <a:r>
              <a:rPr lang="de-DE" dirty="0" smtClean="0"/>
              <a:t> </a:t>
            </a:r>
            <a:r>
              <a:rPr lang="de-DE" dirty="0" err="1" smtClean="0"/>
              <a:t>urna</a:t>
            </a:r>
            <a:r>
              <a:rPr lang="de-DE" dirty="0" smtClean="0"/>
              <a:t> </a:t>
            </a:r>
            <a:r>
              <a:rPr lang="de-DE" dirty="0" err="1" smtClean="0"/>
              <a:t>mollis</a:t>
            </a:r>
            <a:r>
              <a:rPr lang="de-DE" dirty="0" smtClean="0"/>
              <a:t> </a:t>
            </a:r>
            <a:r>
              <a:rPr lang="de-DE" dirty="0" err="1" smtClean="0"/>
              <a:t>ornare</a:t>
            </a:r>
            <a:r>
              <a:rPr lang="de-DE" dirty="0" smtClean="0"/>
              <a:t> </a:t>
            </a:r>
          </a:p>
          <a:p>
            <a:r>
              <a:rPr lang="de-DE" dirty="0" smtClean="0"/>
              <a:t>1.2	</a:t>
            </a:r>
            <a:r>
              <a:rPr lang="de-DE" dirty="0" err="1" smtClean="0"/>
              <a:t>Vel</a:t>
            </a:r>
            <a:r>
              <a:rPr lang="de-DE" dirty="0" smtClean="0"/>
              <a:t> </a:t>
            </a:r>
            <a:r>
              <a:rPr lang="de-DE" dirty="0" err="1" smtClean="0"/>
              <a:t>eu</a:t>
            </a:r>
            <a:r>
              <a:rPr lang="de-DE" dirty="0" smtClean="0"/>
              <a:t> </a:t>
            </a:r>
            <a:r>
              <a:rPr lang="de-DE" dirty="0" err="1" smtClean="0"/>
              <a:t>leo</a:t>
            </a:r>
            <a:r>
              <a:rPr lang="de-DE" dirty="0" smtClean="0"/>
              <a:t> Maecenas </a:t>
            </a:r>
            <a:r>
              <a:rPr lang="de-DE" dirty="0" err="1" smtClean="0"/>
              <a:t>sed</a:t>
            </a:r>
            <a:r>
              <a:rPr lang="de-DE" dirty="0" smtClean="0"/>
              <a:t> </a:t>
            </a:r>
            <a:r>
              <a:rPr lang="de-DE" dirty="0" err="1" smtClean="0"/>
              <a:t>diam</a:t>
            </a:r>
            <a:r>
              <a:rPr lang="de-DE" dirty="0" smtClean="0"/>
              <a:t> </a:t>
            </a:r>
            <a:r>
              <a:rPr lang="de-DE" dirty="0" err="1" smtClean="0"/>
              <a:t>eget</a:t>
            </a:r>
            <a:r>
              <a:rPr lang="de-DE" dirty="0" smtClean="0"/>
              <a:t> </a:t>
            </a:r>
            <a:r>
              <a:rPr lang="de-DE" dirty="0" err="1" smtClean="0"/>
              <a:t>risus</a:t>
            </a:r>
            <a:r>
              <a:rPr lang="de-DE" dirty="0" smtClean="0"/>
              <a:t> </a:t>
            </a:r>
            <a:r>
              <a:rPr lang="de-DE" dirty="0" err="1" smtClean="0"/>
              <a:t>varius</a:t>
            </a:r>
            <a:r>
              <a:rPr lang="de-DE" dirty="0" smtClean="0"/>
              <a:t> </a:t>
            </a:r>
          </a:p>
          <a:p>
            <a:r>
              <a:rPr lang="de-DE" dirty="0" smtClean="0"/>
              <a:t>1.3	</a:t>
            </a:r>
            <a:r>
              <a:rPr lang="de-DE" dirty="0" err="1" smtClean="0"/>
              <a:t>Blandit</a:t>
            </a:r>
            <a:r>
              <a:rPr lang="de-DE" dirty="0" smtClean="0"/>
              <a:t> </a:t>
            </a:r>
            <a:r>
              <a:rPr lang="de-DE" dirty="0" err="1" smtClean="0"/>
              <a:t>sit</a:t>
            </a:r>
            <a:r>
              <a:rPr lang="de-DE" dirty="0" smtClean="0"/>
              <a:t> </a:t>
            </a:r>
            <a:r>
              <a:rPr lang="de-DE" dirty="0" err="1" smtClean="0"/>
              <a:t>amet</a:t>
            </a:r>
            <a:r>
              <a:rPr lang="de-DE" dirty="0" smtClean="0"/>
              <a:t> non magna </a:t>
            </a:r>
          </a:p>
          <a:p>
            <a:r>
              <a:rPr lang="de-DE" dirty="0" smtClean="0"/>
              <a:t>1.4	</a:t>
            </a:r>
            <a:r>
              <a:rPr lang="de-DE" dirty="0" err="1" smtClean="0"/>
              <a:t>Cras</a:t>
            </a:r>
            <a:r>
              <a:rPr lang="de-DE" dirty="0" smtClean="0"/>
              <a:t> </a:t>
            </a:r>
            <a:r>
              <a:rPr lang="de-DE" dirty="0" err="1" smtClean="0"/>
              <a:t>justo</a:t>
            </a:r>
            <a:r>
              <a:rPr lang="de-DE" dirty="0" smtClean="0"/>
              <a:t> </a:t>
            </a:r>
            <a:r>
              <a:rPr lang="de-DE" dirty="0" err="1" smtClean="0"/>
              <a:t>odio</a:t>
            </a:r>
            <a:r>
              <a:rPr lang="de-DE" dirty="0" smtClean="0"/>
              <a:t>, </a:t>
            </a:r>
            <a:r>
              <a:rPr lang="de-DE" dirty="0" err="1" smtClean="0"/>
              <a:t>dapibus</a:t>
            </a:r>
            <a:r>
              <a:rPr lang="de-DE" dirty="0" smtClean="0"/>
              <a:t> </a:t>
            </a:r>
            <a:r>
              <a:rPr lang="de-DE" dirty="0" err="1" smtClean="0"/>
              <a:t>ac</a:t>
            </a:r>
            <a:r>
              <a:rPr lang="de-DE" dirty="0" smtClean="0"/>
              <a:t> </a:t>
            </a:r>
            <a:r>
              <a:rPr lang="de-DE" dirty="0" err="1" smtClean="0"/>
              <a:t>facilisis</a:t>
            </a:r>
            <a:r>
              <a:rPr lang="de-DE" dirty="0" smtClean="0"/>
              <a:t> in</a:t>
            </a:r>
          </a:p>
          <a:p>
            <a:r>
              <a:rPr lang="de-DE" dirty="0" smtClean="0"/>
              <a:t>1.5	Morbi </a:t>
            </a:r>
            <a:r>
              <a:rPr lang="de-DE" dirty="0" err="1" smtClean="0"/>
              <a:t>leo</a:t>
            </a:r>
            <a:r>
              <a:rPr lang="de-DE" dirty="0" smtClean="0"/>
              <a:t> </a:t>
            </a:r>
            <a:r>
              <a:rPr lang="de-DE" dirty="0" err="1" smtClean="0"/>
              <a:t>risus</a:t>
            </a:r>
            <a:r>
              <a:rPr lang="de-DE" dirty="0" smtClean="0"/>
              <a:t>, </a:t>
            </a:r>
            <a:r>
              <a:rPr lang="de-DE" dirty="0" err="1" smtClean="0"/>
              <a:t>porta</a:t>
            </a:r>
            <a:r>
              <a:rPr lang="de-DE" dirty="0" smtClean="0"/>
              <a:t> </a:t>
            </a:r>
            <a:r>
              <a:rPr lang="de-DE" dirty="0" err="1" smtClean="0"/>
              <a:t>ac</a:t>
            </a:r>
            <a:r>
              <a:rPr lang="de-DE" dirty="0" smtClean="0"/>
              <a:t> </a:t>
            </a:r>
            <a:r>
              <a:rPr lang="de-DE" dirty="0" err="1" smtClean="0"/>
              <a:t>consectetur</a:t>
            </a:r>
            <a:r>
              <a:rPr lang="de-DE" dirty="0" smtClean="0"/>
              <a:t> </a:t>
            </a:r>
            <a:r>
              <a:rPr lang="de-DE" dirty="0" err="1" smtClean="0"/>
              <a:t>ac</a:t>
            </a:r>
            <a:r>
              <a:rPr lang="de-DE" dirty="0" smtClean="0"/>
              <a:t>, </a:t>
            </a:r>
            <a:r>
              <a:rPr lang="de-DE" dirty="0" err="1" smtClean="0"/>
              <a:t>vestibulum</a:t>
            </a:r>
            <a:r>
              <a:rPr lang="de-DE" dirty="0" smtClean="0"/>
              <a:t> </a:t>
            </a:r>
            <a:r>
              <a:rPr lang="de-DE" dirty="0" err="1" smtClean="0"/>
              <a:t>at</a:t>
            </a:r>
            <a:r>
              <a:rPr lang="de-DE" dirty="0" smtClean="0"/>
              <a:t> </a:t>
            </a:r>
            <a:r>
              <a:rPr lang="de-DE" dirty="0" err="1" smtClean="0"/>
              <a:t>eros</a:t>
            </a:r>
            <a:endParaRPr lang="de-DE" dirty="0" smtClean="0"/>
          </a:p>
          <a:p>
            <a:endParaRPr lang="de-DE" dirty="0" smtClean="0"/>
          </a:p>
          <a:p>
            <a:r>
              <a:rPr lang="de-DE" b="1" dirty="0" smtClean="0">
                <a:solidFill>
                  <a:srgbClr val="D5022E"/>
                </a:solidFill>
              </a:rPr>
              <a:t>2.0</a:t>
            </a:r>
            <a:r>
              <a:rPr lang="de-DE" b="1" dirty="0" smtClean="0"/>
              <a:t>	Hier steht eine Headline</a:t>
            </a:r>
          </a:p>
          <a:p>
            <a:r>
              <a:rPr lang="de-DE" dirty="0" smtClean="0"/>
              <a:t>2.1	</a:t>
            </a:r>
            <a:r>
              <a:rPr lang="de-DE" dirty="0" err="1" smtClean="0"/>
              <a:t>Egestas</a:t>
            </a:r>
            <a:r>
              <a:rPr lang="de-DE" dirty="0" smtClean="0"/>
              <a:t> </a:t>
            </a:r>
            <a:r>
              <a:rPr lang="de-DE" dirty="0" err="1" smtClean="0"/>
              <a:t>eget</a:t>
            </a:r>
            <a:r>
              <a:rPr lang="de-DE" dirty="0" smtClean="0"/>
              <a:t> qua </a:t>
            </a:r>
            <a:r>
              <a:rPr lang="de-DE" dirty="0" err="1" smtClean="0"/>
              <a:t>Vivamus</a:t>
            </a:r>
            <a:r>
              <a:rPr lang="de-DE" dirty="0" smtClean="0"/>
              <a:t> </a:t>
            </a:r>
            <a:r>
              <a:rPr lang="de-DE" dirty="0" err="1" smtClean="0"/>
              <a:t>sagittis</a:t>
            </a:r>
            <a:r>
              <a:rPr lang="de-DE" dirty="0" smtClean="0"/>
              <a:t> </a:t>
            </a:r>
            <a:r>
              <a:rPr lang="de-DE" dirty="0" err="1" smtClean="0"/>
              <a:t>lacus</a:t>
            </a:r>
            <a:r>
              <a:rPr lang="de-DE" dirty="0" smtClean="0"/>
              <a:t> </a:t>
            </a:r>
          </a:p>
          <a:p>
            <a:r>
              <a:rPr lang="de-DE" dirty="0" smtClean="0"/>
              <a:t>2.2	</a:t>
            </a:r>
            <a:r>
              <a:rPr lang="de-DE" dirty="0" err="1" smtClean="0"/>
              <a:t>Vel</a:t>
            </a:r>
            <a:r>
              <a:rPr lang="de-DE" dirty="0" smtClean="0"/>
              <a:t> </a:t>
            </a:r>
            <a:r>
              <a:rPr lang="de-DE" dirty="0" err="1" smtClean="0"/>
              <a:t>augue</a:t>
            </a:r>
            <a:r>
              <a:rPr lang="de-DE" dirty="0" smtClean="0"/>
              <a:t> </a:t>
            </a:r>
            <a:r>
              <a:rPr lang="de-DE" dirty="0" err="1" smtClean="0"/>
              <a:t>laoreet</a:t>
            </a:r>
            <a:r>
              <a:rPr lang="de-DE" dirty="0" smtClean="0"/>
              <a:t> </a:t>
            </a:r>
            <a:r>
              <a:rPr lang="de-DE" dirty="0" err="1" smtClean="0"/>
              <a:t>rutrum</a:t>
            </a:r>
            <a:r>
              <a:rPr lang="de-DE" dirty="0" smtClean="0"/>
              <a:t> </a:t>
            </a:r>
            <a:r>
              <a:rPr lang="de-DE" dirty="0" err="1" smtClean="0"/>
              <a:t>faucibus</a:t>
            </a:r>
            <a:r>
              <a:rPr lang="de-DE" dirty="0" smtClean="0"/>
              <a:t> </a:t>
            </a:r>
            <a:r>
              <a:rPr lang="de-DE" dirty="0" err="1" smtClean="0"/>
              <a:t>dolor</a:t>
            </a:r>
            <a:endParaRPr lang="de-DE" dirty="0" smtClean="0"/>
          </a:p>
          <a:p>
            <a:r>
              <a:rPr lang="de-DE" dirty="0" smtClean="0"/>
              <a:t>2.3	</a:t>
            </a:r>
            <a:r>
              <a:rPr lang="de-DE" dirty="0" err="1" smtClean="0"/>
              <a:t>Nullam</a:t>
            </a:r>
            <a:r>
              <a:rPr lang="de-DE" dirty="0" smtClean="0"/>
              <a:t> </a:t>
            </a:r>
            <a:r>
              <a:rPr lang="de-DE" dirty="0" err="1" smtClean="0"/>
              <a:t>id</a:t>
            </a:r>
            <a:r>
              <a:rPr lang="de-DE" dirty="0" smtClean="0"/>
              <a:t> </a:t>
            </a:r>
            <a:r>
              <a:rPr lang="de-DE" dirty="0" err="1" smtClean="0"/>
              <a:t>dolor</a:t>
            </a:r>
            <a:r>
              <a:rPr lang="de-DE" dirty="0" smtClean="0"/>
              <a:t> </a:t>
            </a:r>
            <a:r>
              <a:rPr lang="de-DE" dirty="0" err="1" smtClean="0"/>
              <a:t>id</a:t>
            </a:r>
            <a:r>
              <a:rPr lang="de-DE" dirty="0" smtClean="0"/>
              <a:t> </a:t>
            </a:r>
            <a:r>
              <a:rPr lang="de-DE" dirty="0" err="1" smtClean="0"/>
              <a:t>nibh</a:t>
            </a:r>
            <a:r>
              <a:rPr lang="de-DE" dirty="0" smtClean="0"/>
              <a:t> </a:t>
            </a:r>
            <a:r>
              <a:rPr lang="de-DE" dirty="0" err="1" smtClean="0"/>
              <a:t>ultricies</a:t>
            </a:r>
            <a:r>
              <a:rPr lang="de-DE" dirty="0" smtClean="0"/>
              <a:t> </a:t>
            </a:r>
            <a:r>
              <a:rPr lang="de-DE" dirty="0" err="1" smtClean="0"/>
              <a:t>vehicula</a:t>
            </a:r>
            <a:r>
              <a:rPr lang="de-DE" dirty="0" smtClean="0"/>
              <a:t> </a:t>
            </a:r>
            <a:r>
              <a:rPr lang="de-DE" dirty="0" err="1" smtClean="0"/>
              <a:t>ut</a:t>
            </a:r>
            <a:r>
              <a:rPr lang="de-DE" dirty="0" smtClean="0"/>
              <a:t> </a:t>
            </a:r>
            <a:r>
              <a:rPr lang="de-DE" dirty="0" err="1" smtClean="0"/>
              <a:t>id</a:t>
            </a:r>
            <a:r>
              <a:rPr lang="de-DE" dirty="0" smtClean="0"/>
              <a:t> </a:t>
            </a:r>
            <a:r>
              <a:rPr lang="de-DE" dirty="0" err="1" smtClean="0"/>
              <a:t>elit</a:t>
            </a:r>
            <a:endParaRPr lang="de-DE" dirty="0" smtClean="0"/>
          </a:p>
          <a:p>
            <a:r>
              <a:rPr lang="de-DE" dirty="0" smtClean="0"/>
              <a:t>2.4	Maecenas </a:t>
            </a:r>
            <a:r>
              <a:rPr lang="de-DE" dirty="0" err="1" smtClean="0"/>
              <a:t>sed</a:t>
            </a:r>
            <a:r>
              <a:rPr lang="de-DE" dirty="0" smtClean="0"/>
              <a:t> </a:t>
            </a:r>
            <a:r>
              <a:rPr lang="de-DE" dirty="0" err="1" smtClean="0"/>
              <a:t>diam</a:t>
            </a:r>
            <a:r>
              <a:rPr lang="de-DE" dirty="0" smtClean="0"/>
              <a:t> </a:t>
            </a:r>
            <a:r>
              <a:rPr lang="de-DE" dirty="0" err="1" smtClean="0"/>
              <a:t>eget</a:t>
            </a:r>
            <a:r>
              <a:rPr lang="de-DE" dirty="0" smtClean="0"/>
              <a:t> </a:t>
            </a:r>
            <a:r>
              <a:rPr lang="de-DE" dirty="0" err="1" smtClean="0"/>
              <a:t>risus</a:t>
            </a:r>
            <a:r>
              <a:rPr lang="de-DE" dirty="0" smtClean="0"/>
              <a:t> </a:t>
            </a:r>
            <a:r>
              <a:rPr lang="de-DE" dirty="0" err="1" smtClean="0"/>
              <a:t>varius</a:t>
            </a:r>
            <a:r>
              <a:rPr lang="de-DE" dirty="0" smtClean="0"/>
              <a:t> non magna</a:t>
            </a:r>
          </a:p>
          <a:p>
            <a:r>
              <a:rPr lang="de-DE" dirty="0" smtClean="0"/>
              <a:t>2.5	</a:t>
            </a:r>
            <a:r>
              <a:rPr lang="de-DE" dirty="0" err="1" smtClean="0"/>
              <a:t>Donec</a:t>
            </a:r>
            <a:r>
              <a:rPr lang="de-DE" dirty="0" smtClean="0"/>
              <a:t> </a:t>
            </a:r>
            <a:r>
              <a:rPr lang="de-DE" dirty="0" err="1" smtClean="0"/>
              <a:t>ullamcorper</a:t>
            </a:r>
            <a:r>
              <a:rPr lang="de-DE" dirty="0" smtClean="0"/>
              <a:t> </a:t>
            </a:r>
            <a:r>
              <a:rPr lang="de-DE" dirty="0" err="1" smtClean="0"/>
              <a:t>nulla</a:t>
            </a:r>
            <a:r>
              <a:rPr lang="de-DE" dirty="0" smtClean="0"/>
              <a:t> non </a:t>
            </a:r>
            <a:r>
              <a:rPr lang="de-DE" dirty="0" err="1" smtClean="0"/>
              <a:t>metus</a:t>
            </a:r>
            <a:r>
              <a:rPr lang="de-DE" dirty="0" smtClean="0"/>
              <a:t> </a:t>
            </a:r>
            <a:r>
              <a:rPr lang="de-DE" dirty="0" err="1" smtClean="0"/>
              <a:t>auctor</a:t>
            </a:r>
            <a:r>
              <a:rPr lang="de-DE" dirty="0" smtClean="0"/>
              <a:t> </a:t>
            </a:r>
            <a:r>
              <a:rPr lang="de-DE" dirty="0" err="1" smtClean="0"/>
              <a:t>fringilla</a:t>
            </a:r>
            <a:r>
              <a:rPr lang="de-DE" dirty="0" smtClean="0"/>
              <a:t>.</a:t>
            </a:r>
            <a:endParaRPr lang="de-DE" dirty="0"/>
          </a:p>
        </p:txBody>
      </p:sp>
    </p:spTree>
    <p:extLst>
      <p:ext uri="{BB962C8B-B14F-4D97-AF65-F5344CB8AC3E}">
        <p14:creationId xmlns:p14="http://schemas.microsoft.com/office/powerpoint/2010/main" val="25588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3" name="Textplatzhalter 12"/>
          <p:cNvSpPr>
            <a:spLocks noGrp="1"/>
          </p:cNvSpPr>
          <p:nvPr>
            <p:ph type="body" sz="quarter" idx="11"/>
          </p:nvPr>
        </p:nvSpPr>
        <p:spPr>
          <a:xfrm>
            <a:off x="311149" y="1030145"/>
            <a:ext cx="7541377" cy="3439965"/>
          </a:xfrm>
          <a:prstGeom prst="rect">
            <a:avLst/>
          </a:prstGeom>
        </p:spPr>
        <p:txBody>
          <a:bodyPr vert="horz" lIns="0" tIns="0" rIns="0" bIns="0"/>
          <a:lstStyle>
            <a:lvl1pPr marL="0" marR="0" indent="0" algn="l" defTabSz="457200" rtl="0" eaLnBrk="1" fontAlgn="auto" latinLnBrk="0" hangingPunct="1">
              <a:lnSpc>
                <a:spcPct val="100000"/>
              </a:lnSpc>
              <a:spcBef>
                <a:spcPts val="330"/>
              </a:spcBef>
              <a:spcAft>
                <a:spcPts val="0"/>
              </a:spcAft>
              <a:buClrTx/>
              <a:buSzTx/>
              <a:buFont typeface="+mj-lt"/>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endParaRPr lang="de-DE" dirty="0"/>
          </a:p>
        </p:txBody>
      </p:sp>
    </p:spTree>
    <p:extLst>
      <p:ext uri="{BB962C8B-B14F-4D97-AF65-F5344CB8AC3E}">
        <p14:creationId xmlns:p14="http://schemas.microsoft.com/office/powerpoint/2010/main" val="2349801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Headline_1">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a:xfrm>
            <a:off x="306419" y="964229"/>
            <a:ext cx="7546108" cy="456564"/>
          </a:xfrm>
          <a:prstGeom prst="rect">
            <a:avLst/>
          </a:prstGeom>
        </p:spPr>
        <p:txBody>
          <a:bodyPr vert="horz" lIns="0" tIns="0" rIns="0" bIns="0" anchor="b"/>
          <a:lstStyle>
            <a:lvl1pPr marL="0" indent="0">
              <a:buNone/>
              <a:defRPr sz="28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1</a:t>
            </a:r>
          </a:p>
        </p:txBody>
      </p:sp>
      <p:sp>
        <p:nvSpPr>
          <p:cNvPr id="5" name="Textplatzhalter 12"/>
          <p:cNvSpPr>
            <a:spLocks noGrp="1"/>
          </p:cNvSpPr>
          <p:nvPr>
            <p:ph type="body" sz="quarter" idx="11" hasCustomPrompt="1"/>
          </p:nvPr>
        </p:nvSpPr>
        <p:spPr>
          <a:xfrm>
            <a:off x="311150" y="1656000"/>
            <a:ext cx="7541377" cy="3074400"/>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 typeface="Arial"/>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a:p>
            <a:pPr lvl="0"/>
            <a:endParaRPr lang="de-DE" dirty="0"/>
          </a:p>
          <a:p>
            <a:pPr lvl="0"/>
            <a:r>
              <a:rPr lang="de-DE" dirty="0" err="1"/>
              <a:t>Donec</a:t>
            </a:r>
            <a:r>
              <a:rPr lang="de-DE" dirty="0"/>
              <a:t> </a:t>
            </a:r>
            <a:r>
              <a:rPr lang="de-DE" dirty="0" err="1"/>
              <a:t>ullamcorper</a:t>
            </a:r>
            <a:r>
              <a:rPr lang="de-DE" dirty="0"/>
              <a:t> </a:t>
            </a:r>
            <a:r>
              <a:rPr lang="de-DE" dirty="0" err="1"/>
              <a:t>nulla</a:t>
            </a:r>
            <a:r>
              <a:rPr lang="de-DE" dirty="0"/>
              <a:t> non </a:t>
            </a:r>
            <a:r>
              <a:rPr lang="de-DE" dirty="0" err="1"/>
              <a:t>metus</a:t>
            </a:r>
            <a:r>
              <a:rPr lang="de-DE" dirty="0"/>
              <a:t> </a:t>
            </a:r>
            <a:r>
              <a:rPr lang="de-DE" dirty="0" err="1"/>
              <a:t>auctor</a:t>
            </a:r>
            <a:r>
              <a:rPr lang="de-DE" dirty="0"/>
              <a:t> </a:t>
            </a:r>
            <a:r>
              <a:rPr lang="de-DE" dirty="0" err="1"/>
              <a:t>fringilla</a:t>
            </a:r>
            <a:r>
              <a:rPr lang="de-DE" dirty="0"/>
              <a:t>. </a:t>
            </a:r>
            <a:r>
              <a:rPr lang="de-DE" dirty="0" err="1"/>
              <a:t>Vivamus</a:t>
            </a:r>
            <a:r>
              <a:rPr lang="de-DE" dirty="0"/>
              <a:t> </a:t>
            </a:r>
            <a:r>
              <a:rPr lang="de-DE" dirty="0" err="1"/>
              <a:t>sagittis</a:t>
            </a:r>
            <a:r>
              <a:rPr lang="de-DE" dirty="0"/>
              <a:t> </a:t>
            </a:r>
            <a:r>
              <a:rPr lang="de-DE" dirty="0" err="1"/>
              <a:t>lacus</a:t>
            </a:r>
            <a:r>
              <a:rPr lang="de-DE" dirty="0"/>
              <a:t> </a:t>
            </a:r>
            <a:r>
              <a:rPr lang="de-DE" dirty="0" err="1"/>
              <a:t>vel</a:t>
            </a:r>
            <a:r>
              <a:rPr lang="de-DE" dirty="0"/>
              <a:t> </a:t>
            </a:r>
            <a:r>
              <a:rPr lang="de-DE" dirty="0" err="1"/>
              <a:t>augue</a:t>
            </a:r>
            <a:r>
              <a:rPr lang="de-DE" dirty="0"/>
              <a:t> </a:t>
            </a:r>
            <a:r>
              <a:rPr lang="de-DE" dirty="0" err="1"/>
              <a:t>laoreet</a:t>
            </a:r>
            <a:r>
              <a:rPr lang="de-DE" dirty="0"/>
              <a:t> </a:t>
            </a:r>
            <a:r>
              <a:rPr lang="de-DE" dirty="0" err="1"/>
              <a:t>rutrum</a:t>
            </a:r>
            <a:r>
              <a:rPr lang="de-DE" dirty="0"/>
              <a:t> </a:t>
            </a:r>
            <a:r>
              <a:rPr lang="de-DE" dirty="0" err="1"/>
              <a:t>faucibus</a:t>
            </a:r>
            <a:r>
              <a:rPr lang="de-DE" dirty="0"/>
              <a:t> </a:t>
            </a:r>
            <a:r>
              <a:rPr lang="de-DE" dirty="0" err="1"/>
              <a:t>dolor</a:t>
            </a:r>
            <a:r>
              <a:rPr lang="de-DE" dirty="0"/>
              <a:t> </a:t>
            </a:r>
            <a:r>
              <a:rPr lang="de-DE" dirty="0" err="1"/>
              <a:t>auctor</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sed</a:t>
            </a:r>
            <a:r>
              <a:rPr lang="de-DE" dirty="0"/>
              <a:t> </a:t>
            </a:r>
            <a:r>
              <a:rPr lang="de-DE" dirty="0" err="1"/>
              <a:t>odio</a:t>
            </a:r>
            <a:r>
              <a:rPr lang="de-DE" dirty="0"/>
              <a:t> </a:t>
            </a:r>
            <a:r>
              <a:rPr lang="de-DE" dirty="0" err="1"/>
              <a:t>dui</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id</a:t>
            </a:r>
            <a:r>
              <a:rPr lang="de-DE" dirty="0"/>
              <a:t> </a:t>
            </a:r>
            <a:r>
              <a:rPr lang="de-DE" dirty="0" err="1"/>
              <a:t>elit</a:t>
            </a:r>
            <a:r>
              <a:rPr lang="de-DE" dirty="0"/>
              <a:t> non mi.</a:t>
            </a:r>
          </a:p>
        </p:txBody>
      </p:sp>
    </p:spTree>
    <p:extLst>
      <p:ext uri="{BB962C8B-B14F-4D97-AF65-F5344CB8AC3E}">
        <p14:creationId xmlns:p14="http://schemas.microsoft.com/office/powerpoint/2010/main" val="2737564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Headline_2">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a:xfrm>
            <a:off x="306419" y="945957"/>
            <a:ext cx="7546108" cy="456564"/>
          </a:xfrm>
          <a:prstGeom prst="rect">
            <a:avLst/>
          </a:prstGeom>
        </p:spPr>
        <p:txBody>
          <a:bodyPr vert="horz" lIns="0" tIns="0" rIns="0" bIns="0" anchor="b"/>
          <a:lstStyle>
            <a:lvl1pPr marL="0" indent="0">
              <a:buNone/>
              <a:defRPr sz="20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2</a:t>
            </a:r>
          </a:p>
        </p:txBody>
      </p:sp>
      <p:sp>
        <p:nvSpPr>
          <p:cNvPr id="6" name="Textplatzhalter 12"/>
          <p:cNvSpPr>
            <a:spLocks noGrp="1"/>
          </p:cNvSpPr>
          <p:nvPr>
            <p:ph type="body" sz="quarter" idx="11" hasCustomPrompt="1"/>
          </p:nvPr>
        </p:nvSpPr>
        <p:spPr>
          <a:xfrm>
            <a:off x="311150" y="1656000"/>
            <a:ext cx="7541377" cy="3074400"/>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 typeface="Arial"/>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a:p>
            <a:pPr lvl="0"/>
            <a:endParaRPr lang="de-DE" dirty="0"/>
          </a:p>
          <a:p>
            <a:pPr lvl="0"/>
            <a:r>
              <a:rPr lang="de-DE" dirty="0" err="1"/>
              <a:t>Donec</a:t>
            </a:r>
            <a:r>
              <a:rPr lang="de-DE" dirty="0"/>
              <a:t> </a:t>
            </a:r>
            <a:r>
              <a:rPr lang="de-DE" dirty="0" err="1"/>
              <a:t>ullamcorper</a:t>
            </a:r>
            <a:r>
              <a:rPr lang="de-DE" dirty="0"/>
              <a:t> </a:t>
            </a:r>
            <a:r>
              <a:rPr lang="de-DE" dirty="0" err="1"/>
              <a:t>nulla</a:t>
            </a:r>
            <a:r>
              <a:rPr lang="de-DE" dirty="0"/>
              <a:t> non </a:t>
            </a:r>
            <a:r>
              <a:rPr lang="de-DE" dirty="0" err="1"/>
              <a:t>metus</a:t>
            </a:r>
            <a:r>
              <a:rPr lang="de-DE" dirty="0"/>
              <a:t> </a:t>
            </a:r>
            <a:r>
              <a:rPr lang="de-DE" dirty="0" err="1"/>
              <a:t>auctor</a:t>
            </a:r>
            <a:r>
              <a:rPr lang="de-DE" dirty="0"/>
              <a:t> </a:t>
            </a:r>
            <a:r>
              <a:rPr lang="de-DE" dirty="0" err="1"/>
              <a:t>fringilla</a:t>
            </a:r>
            <a:r>
              <a:rPr lang="de-DE" dirty="0"/>
              <a:t>. </a:t>
            </a:r>
            <a:r>
              <a:rPr lang="de-DE" dirty="0" err="1"/>
              <a:t>Vivamus</a:t>
            </a:r>
            <a:r>
              <a:rPr lang="de-DE" dirty="0"/>
              <a:t> </a:t>
            </a:r>
            <a:r>
              <a:rPr lang="de-DE" dirty="0" err="1"/>
              <a:t>sagittis</a:t>
            </a:r>
            <a:r>
              <a:rPr lang="de-DE" dirty="0"/>
              <a:t> </a:t>
            </a:r>
            <a:r>
              <a:rPr lang="de-DE" dirty="0" err="1"/>
              <a:t>lacus</a:t>
            </a:r>
            <a:r>
              <a:rPr lang="de-DE" dirty="0"/>
              <a:t> </a:t>
            </a:r>
            <a:r>
              <a:rPr lang="de-DE" dirty="0" err="1"/>
              <a:t>vel</a:t>
            </a:r>
            <a:r>
              <a:rPr lang="de-DE" dirty="0"/>
              <a:t> </a:t>
            </a:r>
            <a:r>
              <a:rPr lang="de-DE" dirty="0" err="1"/>
              <a:t>augue</a:t>
            </a:r>
            <a:r>
              <a:rPr lang="de-DE" dirty="0"/>
              <a:t> </a:t>
            </a:r>
            <a:r>
              <a:rPr lang="de-DE" dirty="0" err="1"/>
              <a:t>laoreet</a:t>
            </a:r>
            <a:r>
              <a:rPr lang="de-DE" dirty="0"/>
              <a:t> </a:t>
            </a:r>
            <a:r>
              <a:rPr lang="de-DE" dirty="0" err="1"/>
              <a:t>rutrum</a:t>
            </a:r>
            <a:r>
              <a:rPr lang="de-DE" dirty="0"/>
              <a:t> </a:t>
            </a:r>
            <a:r>
              <a:rPr lang="de-DE" dirty="0" err="1"/>
              <a:t>faucibus</a:t>
            </a:r>
            <a:r>
              <a:rPr lang="de-DE" dirty="0"/>
              <a:t> </a:t>
            </a:r>
            <a:r>
              <a:rPr lang="de-DE" dirty="0" err="1"/>
              <a:t>dolor</a:t>
            </a:r>
            <a:r>
              <a:rPr lang="de-DE" dirty="0"/>
              <a:t> </a:t>
            </a:r>
            <a:r>
              <a:rPr lang="de-DE" dirty="0" err="1"/>
              <a:t>auctor</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sed</a:t>
            </a:r>
            <a:r>
              <a:rPr lang="de-DE" dirty="0"/>
              <a:t> </a:t>
            </a:r>
            <a:r>
              <a:rPr lang="de-DE" dirty="0" err="1"/>
              <a:t>odio</a:t>
            </a:r>
            <a:r>
              <a:rPr lang="de-DE" dirty="0"/>
              <a:t> </a:t>
            </a:r>
            <a:r>
              <a:rPr lang="de-DE" dirty="0" err="1"/>
              <a:t>dui</a:t>
            </a:r>
            <a:r>
              <a:rPr lang="de-DE" dirty="0"/>
              <a:t>. Integer </a:t>
            </a:r>
            <a:r>
              <a:rPr lang="de-DE" dirty="0" err="1"/>
              <a:t>posuere</a:t>
            </a:r>
            <a:r>
              <a:rPr lang="de-DE" dirty="0"/>
              <a:t> </a:t>
            </a:r>
            <a:r>
              <a:rPr lang="de-DE" dirty="0" err="1"/>
              <a:t>erat</a:t>
            </a:r>
            <a:r>
              <a:rPr lang="de-DE" dirty="0"/>
              <a:t> a ante </a:t>
            </a:r>
            <a:r>
              <a:rPr lang="de-DE" dirty="0" err="1"/>
              <a:t>venenatis</a:t>
            </a:r>
            <a:r>
              <a:rPr lang="de-DE" dirty="0"/>
              <a:t> </a:t>
            </a:r>
            <a:r>
              <a:rPr lang="de-DE" dirty="0" err="1"/>
              <a:t>dapibus</a:t>
            </a:r>
            <a:r>
              <a:rPr lang="de-DE" dirty="0"/>
              <a:t> </a:t>
            </a:r>
            <a:r>
              <a:rPr lang="de-DE" dirty="0" err="1"/>
              <a:t>posuere</a:t>
            </a:r>
            <a:r>
              <a:rPr lang="de-DE" dirty="0"/>
              <a:t> </a:t>
            </a:r>
            <a:r>
              <a:rPr lang="de-DE" dirty="0" err="1"/>
              <a:t>velit</a:t>
            </a:r>
            <a:r>
              <a:rPr lang="de-DE" dirty="0"/>
              <a:t> </a:t>
            </a:r>
            <a:r>
              <a:rPr lang="de-DE" dirty="0" err="1"/>
              <a:t>aliquet</a:t>
            </a:r>
            <a:r>
              <a:rPr lang="de-DE" dirty="0"/>
              <a:t>. </a:t>
            </a:r>
            <a:r>
              <a:rPr lang="de-DE" dirty="0" err="1"/>
              <a:t>Donec</a:t>
            </a:r>
            <a:r>
              <a:rPr lang="de-DE" dirty="0"/>
              <a:t> </a:t>
            </a:r>
            <a:r>
              <a:rPr lang="de-DE" dirty="0" err="1"/>
              <a:t>id</a:t>
            </a:r>
            <a:r>
              <a:rPr lang="de-DE" dirty="0"/>
              <a:t> </a:t>
            </a:r>
            <a:r>
              <a:rPr lang="de-DE" dirty="0" err="1"/>
              <a:t>elit</a:t>
            </a:r>
            <a:r>
              <a:rPr lang="de-DE" dirty="0"/>
              <a:t> non mi.</a:t>
            </a:r>
          </a:p>
        </p:txBody>
      </p:sp>
    </p:spTree>
    <p:extLst>
      <p:ext uri="{BB962C8B-B14F-4D97-AF65-F5344CB8AC3E}">
        <p14:creationId xmlns:p14="http://schemas.microsoft.com/office/powerpoint/2010/main" val="3025478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Bild_50_50">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311150" y="1656000"/>
            <a:ext cx="4115521"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 mi </a:t>
            </a:r>
            <a:r>
              <a:rPr lang="de-DE" dirty="0" err="1"/>
              <a:t>porta</a:t>
            </a:r>
            <a:r>
              <a:rPr lang="de-DE" dirty="0"/>
              <a:t> </a:t>
            </a:r>
            <a:r>
              <a:rPr lang="de-DE" dirty="0" err="1"/>
              <a:t>gravida</a:t>
            </a:r>
            <a:r>
              <a:rPr lang="de-DE" dirty="0"/>
              <a:t> </a:t>
            </a:r>
            <a:r>
              <a:rPr lang="de-DE" dirty="0" err="1"/>
              <a:t>at</a:t>
            </a:r>
            <a:r>
              <a:rPr lang="de-DE" dirty="0"/>
              <a:t> </a:t>
            </a:r>
            <a:r>
              <a:rPr lang="de-DE" dirty="0" err="1"/>
              <a:t>eget</a:t>
            </a:r>
            <a:r>
              <a:rPr lang="de-DE" dirty="0"/>
              <a:t> </a:t>
            </a:r>
            <a:r>
              <a:rPr lang="de-DE" dirty="0" err="1"/>
              <a:t>metus</a:t>
            </a:r>
            <a:r>
              <a:rPr lang="de-DE" dirty="0"/>
              <a:t>.</a:t>
            </a:r>
          </a:p>
        </p:txBody>
      </p:sp>
      <p:sp>
        <p:nvSpPr>
          <p:cNvPr id="4" name="Textplatzhalter 3"/>
          <p:cNvSpPr>
            <a:spLocks noGrp="1"/>
          </p:cNvSpPr>
          <p:nvPr>
            <p:ph type="body" sz="quarter" idx="12" hasCustomPrompt="1"/>
          </p:nvPr>
        </p:nvSpPr>
        <p:spPr>
          <a:xfrm>
            <a:off x="306419" y="945957"/>
            <a:ext cx="4120252"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
        <p:nvSpPr>
          <p:cNvPr id="3" name="Bildplatzhalter 2"/>
          <p:cNvSpPr>
            <a:spLocks noGrp="1"/>
          </p:cNvSpPr>
          <p:nvPr>
            <p:ph type="pic" sz="quarter" idx="13" hasCustomPrompt="1"/>
          </p:nvPr>
        </p:nvSpPr>
        <p:spPr>
          <a:xfrm>
            <a:off x="4709905" y="1655999"/>
            <a:ext cx="4129733" cy="2971837"/>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211669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gerahm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a:xfrm>
            <a:off x="310793" y="1228912"/>
            <a:ext cx="8492298" cy="3357376"/>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338466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_vollflächig">
    <p:spTree>
      <p:nvGrpSpPr>
        <p:cNvPr id="1" name=""/>
        <p:cNvGrpSpPr/>
        <p:nvPr/>
      </p:nvGrpSpPr>
      <p:grpSpPr>
        <a:xfrm>
          <a:off x="0" y="0"/>
          <a:ext cx="0" cy="0"/>
          <a:chOff x="0" y="0"/>
          <a:chExt cx="0" cy="0"/>
        </a:xfrm>
      </p:grpSpPr>
      <p:sp>
        <p:nvSpPr>
          <p:cNvPr id="6" name="Bildplatzhalter 2"/>
          <p:cNvSpPr>
            <a:spLocks noGrp="1"/>
          </p:cNvSpPr>
          <p:nvPr>
            <p:ph type="pic" sz="quarter" idx="13" hasCustomPrompt="1"/>
          </p:nvPr>
        </p:nvSpPr>
        <p:spPr>
          <a:xfrm>
            <a:off x="0" y="0"/>
            <a:ext cx="9144000" cy="5143499"/>
          </a:xfrm>
          <a:prstGeom prst="rect">
            <a:avLst/>
          </a:prstGeom>
        </p:spPr>
        <p:txBody>
          <a:bodyPr vert="horz"/>
          <a:lstStyle>
            <a:lvl1pPr marL="0" indent="0">
              <a:buNone/>
              <a:defRPr sz="1500">
                <a:latin typeface="Arial"/>
                <a:cs typeface="Arial"/>
              </a:defRPr>
            </a:lvl1pPr>
          </a:lstStyle>
          <a:p>
            <a:r>
              <a:rPr lang="de-DE" dirty="0"/>
              <a:t>Bild einfügen</a:t>
            </a:r>
          </a:p>
        </p:txBody>
      </p:sp>
    </p:spTree>
    <p:extLst>
      <p:ext uri="{BB962C8B-B14F-4D97-AF65-F5344CB8AC3E}">
        <p14:creationId xmlns:p14="http://schemas.microsoft.com/office/powerpoint/2010/main" val="33846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abelle">
    <p:spTree>
      <p:nvGrpSpPr>
        <p:cNvPr id="1" name=""/>
        <p:cNvGrpSpPr/>
        <p:nvPr/>
      </p:nvGrpSpPr>
      <p:grpSpPr>
        <a:xfrm>
          <a:off x="0" y="0"/>
          <a:ext cx="0" cy="0"/>
          <a:chOff x="0" y="0"/>
          <a:chExt cx="0" cy="0"/>
        </a:xfrm>
      </p:grpSpPr>
      <p:sp>
        <p:nvSpPr>
          <p:cNvPr id="5" name="Tabellenplatzhalter 4"/>
          <p:cNvSpPr>
            <a:spLocks noGrp="1"/>
          </p:cNvSpPr>
          <p:nvPr>
            <p:ph type="tbl" sz="quarter" idx="13" hasCustomPrompt="1"/>
          </p:nvPr>
        </p:nvSpPr>
        <p:spPr>
          <a:xfrm>
            <a:off x="3243485" y="1656000"/>
            <a:ext cx="5559606" cy="2971835"/>
          </a:xfrm>
          <a:prstGeom prst="rect">
            <a:avLst/>
          </a:prstGeom>
        </p:spPr>
        <p:txBody>
          <a:bodyPr vert="horz"/>
          <a:lstStyle>
            <a:lvl1pPr marL="0" indent="0">
              <a:buNone/>
              <a:defRPr sz="1500">
                <a:latin typeface="Arial"/>
                <a:cs typeface="Arial"/>
              </a:defRPr>
            </a:lvl1pPr>
          </a:lstStyle>
          <a:p>
            <a:r>
              <a:rPr lang="de-DE" dirty="0"/>
              <a:t>Tabelle einfügen</a:t>
            </a:r>
          </a:p>
        </p:txBody>
      </p:sp>
      <p:sp>
        <p:nvSpPr>
          <p:cNvPr id="10" name="Textplatzhalter 12"/>
          <p:cNvSpPr>
            <a:spLocks noGrp="1"/>
          </p:cNvSpPr>
          <p:nvPr>
            <p:ph type="body" sz="quarter" idx="11" hasCustomPrompt="1"/>
          </p:nvPr>
        </p:nvSpPr>
        <p:spPr>
          <a:xfrm>
            <a:off x="311150" y="1656000"/>
            <a:ext cx="2644533"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a:t>
            </a:r>
          </a:p>
        </p:txBody>
      </p:sp>
      <p:sp>
        <p:nvSpPr>
          <p:cNvPr id="11" name="Textplatzhalter 3"/>
          <p:cNvSpPr>
            <a:spLocks noGrp="1"/>
          </p:cNvSpPr>
          <p:nvPr>
            <p:ph type="body" sz="quarter" idx="12" hasCustomPrompt="1"/>
          </p:nvPr>
        </p:nvSpPr>
        <p:spPr>
          <a:xfrm>
            <a:off x="306419" y="945957"/>
            <a:ext cx="2649264"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Tree>
    <p:extLst>
      <p:ext uri="{BB962C8B-B14F-4D97-AF65-F5344CB8AC3E}">
        <p14:creationId xmlns:p14="http://schemas.microsoft.com/office/powerpoint/2010/main" val="415990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Diagramm">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3243485" y="1656000"/>
            <a:ext cx="5559203" cy="2930287"/>
          </a:xfrm>
          <a:prstGeom prst="rect">
            <a:avLst/>
          </a:prstGeom>
        </p:spPr>
        <p:txBody>
          <a:bodyPr vert="horz"/>
          <a:lstStyle>
            <a:lvl1pPr marL="0" indent="0">
              <a:buNone/>
              <a:defRPr sz="1500" baseline="0">
                <a:latin typeface="Arial"/>
                <a:cs typeface="Arial"/>
              </a:defRPr>
            </a:lvl1pPr>
          </a:lstStyle>
          <a:p>
            <a:r>
              <a:rPr lang="de-DE" dirty="0"/>
              <a:t>Diagramm einfügen</a:t>
            </a:r>
          </a:p>
        </p:txBody>
      </p:sp>
      <p:sp>
        <p:nvSpPr>
          <p:cNvPr id="6" name="Textplatzhalter 12"/>
          <p:cNvSpPr>
            <a:spLocks noGrp="1"/>
          </p:cNvSpPr>
          <p:nvPr>
            <p:ph type="body" sz="quarter" idx="11" hasCustomPrompt="1"/>
          </p:nvPr>
        </p:nvSpPr>
        <p:spPr>
          <a:xfrm>
            <a:off x="311150" y="1656000"/>
            <a:ext cx="2644533" cy="3115681"/>
          </a:xfrm>
          <a:prstGeom prst="rect">
            <a:avLst/>
          </a:prstGeom>
        </p:spPr>
        <p:txBody>
          <a:bodyPr vert="horz" lIns="0" tIns="0" rIns="0" bIns="0"/>
          <a:lstStyle>
            <a:lvl1pPr marL="0" marR="0" indent="0" algn="l" defTabSz="457200" rtl="0" eaLnBrk="1" fontAlgn="auto" latinLnBrk="0" hangingPunct="1">
              <a:lnSpc>
                <a:spcPct val="110000"/>
              </a:lnSpc>
              <a:spcBef>
                <a:spcPts val="330"/>
              </a:spcBef>
              <a:spcAft>
                <a:spcPts val="0"/>
              </a:spcAft>
              <a:buClr>
                <a:srgbClr val="D5022E"/>
              </a:buClr>
              <a:buSzTx/>
              <a:buFontTx/>
              <a:buNone/>
              <a:tabLst/>
              <a:defRPr sz="1500" b="0" baseline="0">
                <a:latin typeface="Arial"/>
                <a:cs typeface="Arial"/>
              </a:defRPr>
            </a:lvl1pPr>
            <a:lvl2pPr marL="17463" indent="0">
              <a:spcBef>
                <a:spcPts val="330"/>
              </a:spcBef>
              <a:buFont typeface="+mj-lt"/>
              <a:buNone/>
              <a:defRPr sz="1500">
                <a:latin typeface="Arial"/>
                <a:cs typeface="Arial"/>
              </a:defRPr>
            </a:lvl2pPr>
            <a:lvl3pPr marL="0" indent="0">
              <a:spcBef>
                <a:spcPts val="330"/>
              </a:spcBef>
              <a:buFont typeface="+mj-lt"/>
              <a:buNone/>
              <a:defRPr sz="1500">
                <a:latin typeface="Arial"/>
                <a:cs typeface="Arial"/>
              </a:defRPr>
            </a:lvl3pPr>
            <a:lvl4pPr marL="19050" indent="0">
              <a:spcBef>
                <a:spcPts val="330"/>
              </a:spcBef>
              <a:buFont typeface="+mj-lt"/>
              <a:buNone/>
              <a:defRPr sz="1500">
                <a:latin typeface="Arial"/>
                <a:cs typeface="Arial"/>
              </a:defRPr>
            </a:lvl4pPr>
            <a:lvl5pPr marL="19050" indent="0">
              <a:spcBef>
                <a:spcPts val="330"/>
              </a:spcBef>
              <a:buFont typeface="+mj-lt"/>
              <a:buNone/>
              <a:defRPr sz="1500">
                <a:latin typeface="Arial"/>
                <a:cs typeface="Arial"/>
              </a:defRPr>
            </a:lvl5pPr>
          </a:lstStyle>
          <a:p>
            <a:pPr lvl="0"/>
            <a:r>
              <a:rPr lang="de-DE" dirty="0"/>
              <a:t>Duis </a:t>
            </a:r>
            <a:r>
              <a:rPr lang="de-DE" dirty="0" err="1"/>
              <a:t>mollis</a:t>
            </a:r>
            <a:r>
              <a:rPr lang="de-DE" dirty="0"/>
              <a:t>, </a:t>
            </a:r>
            <a:r>
              <a:rPr lang="de-DE" dirty="0" err="1"/>
              <a:t>est</a:t>
            </a:r>
            <a:r>
              <a:rPr lang="de-DE" dirty="0"/>
              <a:t> non commodo </a:t>
            </a:r>
            <a:r>
              <a:rPr lang="de-DE" dirty="0" err="1"/>
              <a:t>luctus</a:t>
            </a:r>
            <a:r>
              <a:rPr lang="de-DE" dirty="0"/>
              <a:t>, </a:t>
            </a:r>
            <a:r>
              <a:rPr lang="de-DE" dirty="0" err="1"/>
              <a:t>nisi</a:t>
            </a:r>
            <a:r>
              <a:rPr lang="de-DE" dirty="0"/>
              <a:t> </a:t>
            </a:r>
            <a:r>
              <a:rPr lang="de-DE" dirty="0" err="1"/>
              <a:t>erat</a:t>
            </a:r>
            <a:r>
              <a:rPr lang="de-DE" dirty="0"/>
              <a:t> </a:t>
            </a:r>
            <a:r>
              <a:rPr lang="de-DE" dirty="0" err="1"/>
              <a:t>porttitor</a:t>
            </a:r>
            <a:r>
              <a:rPr lang="de-DE" dirty="0"/>
              <a:t> </a:t>
            </a:r>
            <a:r>
              <a:rPr lang="de-DE" dirty="0" err="1"/>
              <a:t>ligula</a:t>
            </a:r>
            <a:r>
              <a:rPr lang="de-DE" dirty="0"/>
              <a:t>, </a:t>
            </a:r>
            <a:r>
              <a:rPr lang="de-DE" dirty="0" err="1"/>
              <a:t>eget</a:t>
            </a:r>
            <a:r>
              <a:rPr lang="de-DE" dirty="0"/>
              <a:t> </a:t>
            </a:r>
            <a:r>
              <a:rPr lang="de-DE" dirty="0" err="1"/>
              <a:t>lacinia</a:t>
            </a:r>
            <a:r>
              <a:rPr lang="de-DE" dirty="0"/>
              <a:t> </a:t>
            </a:r>
            <a:r>
              <a:rPr lang="de-DE" dirty="0" err="1"/>
              <a:t>odio</a:t>
            </a:r>
            <a:r>
              <a:rPr lang="de-DE" dirty="0"/>
              <a:t> </a:t>
            </a:r>
            <a:r>
              <a:rPr lang="de-DE" dirty="0" err="1"/>
              <a:t>sem</a:t>
            </a:r>
            <a:r>
              <a:rPr lang="de-DE" dirty="0"/>
              <a:t> </a:t>
            </a:r>
            <a:r>
              <a:rPr lang="de-DE" dirty="0" err="1"/>
              <a:t>nec</a:t>
            </a:r>
            <a:r>
              <a:rPr lang="de-DE" dirty="0"/>
              <a:t> </a:t>
            </a:r>
            <a:r>
              <a:rPr lang="de-DE" dirty="0" err="1"/>
              <a:t>elit</a:t>
            </a:r>
            <a:r>
              <a:rPr lang="de-DE" dirty="0"/>
              <a:t>. </a:t>
            </a:r>
            <a:r>
              <a:rPr lang="de-DE" dirty="0" err="1"/>
              <a:t>Praesent</a:t>
            </a:r>
            <a:r>
              <a:rPr lang="de-DE" dirty="0"/>
              <a:t> commodo </a:t>
            </a:r>
            <a:r>
              <a:rPr lang="de-DE" dirty="0" err="1"/>
              <a:t>cursus</a:t>
            </a:r>
            <a:r>
              <a:rPr lang="de-DE" dirty="0"/>
              <a:t> magna, </a:t>
            </a:r>
            <a:r>
              <a:rPr lang="de-DE" dirty="0" err="1"/>
              <a:t>vel</a:t>
            </a:r>
            <a:r>
              <a:rPr lang="de-DE" dirty="0"/>
              <a:t> </a:t>
            </a:r>
            <a:r>
              <a:rPr lang="de-DE" dirty="0" err="1"/>
              <a:t>scelerisque</a:t>
            </a:r>
            <a:r>
              <a:rPr lang="de-DE" dirty="0"/>
              <a:t> </a:t>
            </a:r>
            <a:r>
              <a:rPr lang="de-DE" dirty="0" err="1"/>
              <a:t>nisl</a:t>
            </a:r>
            <a:r>
              <a:rPr lang="de-DE" dirty="0"/>
              <a:t> </a:t>
            </a:r>
            <a:r>
              <a:rPr lang="de-DE" dirty="0" err="1"/>
              <a:t>consectetur</a:t>
            </a:r>
            <a:r>
              <a:rPr lang="de-DE" dirty="0"/>
              <a:t> et.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adipiscing</a:t>
            </a:r>
            <a:r>
              <a:rPr lang="de-DE" dirty="0"/>
              <a:t> </a:t>
            </a:r>
            <a:r>
              <a:rPr lang="de-DE" dirty="0" err="1"/>
              <a:t>elit</a:t>
            </a:r>
            <a:r>
              <a:rPr lang="de-DE" dirty="0"/>
              <a:t>. Morbi </a:t>
            </a:r>
            <a:r>
              <a:rPr lang="de-DE" dirty="0" err="1"/>
              <a:t>leo</a:t>
            </a:r>
            <a:r>
              <a:rPr lang="de-DE" dirty="0"/>
              <a:t> </a:t>
            </a:r>
            <a:r>
              <a:rPr lang="de-DE" dirty="0" err="1"/>
              <a:t>risus</a:t>
            </a:r>
            <a:r>
              <a:rPr lang="de-DE" dirty="0"/>
              <a:t>, </a:t>
            </a:r>
            <a:r>
              <a:rPr lang="de-DE" dirty="0" err="1"/>
              <a:t>porta</a:t>
            </a:r>
            <a:r>
              <a:rPr lang="de-DE" dirty="0"/>
              <a:t> </a:t>
            </a:r>
            <a:r>
              <a:rPr lang="de-DE" dirty="0" err="1"/>
              <a:t>ac</a:t>
            </a:r>
            <a:r>
              <a:rPr lang="de-DE" dirty="0"/>
              <a:t> </a:t>
            </a:r>
            <a:r>
              <a:rPr lang="de-DE" dirty="0" err="1"/>
              <a:t>consectetur</a:t>
            </a:r>
            <a:r>
              <a:rPr lang="de-DE" dirty="0"/>
              <a:t> </a:t>
            </a:r>
            <a:r>
              <a:rPr lang="de-DE" dirty="0" err="1"/>
              <a:t>ac</a:t>
            </a:r>
            <a:r>
              <a:rPr lang="de-DE" dirty="0"/>
              <a:t>, </a:t>
            </a:r>
            <a:r>
              <a:rPr lang="de-DE" dirty="0" err="1"/>
              <a:t>vestibulum</a:t>
            </a:r>
            <a:r>
              <a:rPr lang="de-DE" dirty="0"/>
              <a:t> </a:t>
            </a:r>
            <a:r>
              <a:rPr lang="de-DE" dirty="0" err="1"/>
              <a:t>at</a:t>
            </a:r>
            <a:r>
              <a:rPr lang="de-DE" dirty="0"/>
              <a:t> </a:t>
            </a:r>
            <a:r>
              <a:rPr lang="de-DE" dirty="0" err="1"/>
              <a:t>eros</a:t>
            </a:r>
            <a:r>
              <a:rPr lang="de-DE" dirty="0"/>
              <a:t>. </a:t>
            </a:r>
            <a:r>
              <a:rPr lang="de-DE" dirty="0" err="1"/>
              <a:t>Cras</a:t>
            </a:r>
            <a:r>
              <a:rPr lang="de-DE" dirty="0"/>
              <a:t> </a:t>
            </a:r>
            <a:r>
              <a:rPr lang="de-DE" dirty="0" err="1"/>
              <a:t>mattis</a:t>
            </a:r>
            <a:r>
              <a:rPr lang="de-DE" dirty="0"/>
              <a:t> </a:t>
            </a:r>
            <a:r>
              <a:rPr lang="de-DE" dirty="0" err="1"/>
              <a:t>consectetur</a:t>
            </a:r>
            <a:r>
              <a:rPr lang="de-DE" dirty="0"/>
              <a:t> </a:t>
            </a:r>
            <a:r>
              <a:rPr lang="de-DE" dirty="0" err="1"/>
              <a:t>purus</a:t>
            </a:r>
            <a:r>
              <a:rPr lang="de-DE" dirty="0"/>
              <a:t> </a:t>
            </a:r>
            <a:r>
              <a:rPr lang="de-DE" dirty="0" err="1"/>
              <a:t>sit</a:t>
            </a:r>
            <a:r>
              <a:rPr lang="de-DE" dirty="0"/>
              <a:t> </a:t>
            </a:r>
            <a:r>
              <a:rPr lang="de-DE" dirty="0" err="1"/>
              <a:t>amet</a:t>
            </a:r>
            <a:r>
              <a:rPr lang="de-DE" dirty="0"/>
              <a:t> </a:t>
            </a:r>
            <a:r>
              <a:rPr lang="de-DE" dirty="0" err="1"/>
              <a:t>fermentum</a:t>
            </a:r>
            <a:r>
              <a:rPr lang="de-DE" dirty="0"/>
              <a:t>. </a:t>
            </a:r>
            <a:r>
              <a:rPr lang="de-DE" dirty="0" err="1"/>
              <a:t>Donec</a:t>
            </a:r>
            <a:r>
              <a:rPr lang="de-DE" dirty="0"/>
              <a:t> </a:t>
            </a:r>
            <a:r>
              <a:rPr lang="de-DE" dirty="0" err="1"/>
              <a:t>id</a:t>
            </a:r>
            <a:r>
              <a:rPr lang="de-DE" dirty="0"/>
              <a:t> </a:t>
            </a:r>
            <a:r>
              <a:rPr lang="de-DE" dirty="0" err="1"/>
              <a:t>elit</a:t>
            </a:r>
            <a:r>
              <a:rPr lang="de-DE" dirty="0"/>
              <a:t> non.</a:t>
            </a:r>
          </a:p>
        </p:txBody>
      </p:sp>
      <p:sp>
        <p:nvSpPr>
          <p:cNvPr id="7" name="Textplatzhalter 3"/>
          <p:cNvSpPr>
            <a:spLocks noGrp="1"/>
          </p:cNvSpPr>
          <p:nvPr>
            <p:ph type="body" sz="quarter" idx="12" hasCustomPrompt="1"/>
          </p:nvPr>
        </p:nvSpPr>
        <p:spPr>
          <a:xfrm>
            <a:off x="306419" y="945957"/>
            <a:ext cx="2649264" cy="456564"/>
          </a:xfrm>
          <a:prstGeom prst="rect">
            <a:avLst/>
          </a:prstGeom>
        </p:spPr>
        <p:txBody>
          <a:bodyPr vert="horz" lIns="0" tIns="0" rIns="0" bIns="0" anchor="b"/>
          <a:lstStyle>
            <a:lvl1pPr marL="0" indent="0">
              <a:buNone/>
              <a:defRPr sz="1500" b="1" spc="0">
                <a:latin typeface="Arial"/>
                <a:cs typeface="Arial"/>
              </a:defRPr>
            </a:lvl1pPr>
            <a:lvl2pPr marL="457200" indent="0">
              <a:buNone/>
              <a:defRPr sz="2100">
                <a:latin typeface="Arial"/>
                <a:cs typeface="Arial"/>
              </a:defRPr>
            </a:lvl2pPr>
            <a:lvl3pPr marL="914400" indent="0">
              <a:buNone/>
              <a:defRPr sz="2100">
                <a:latin typeface="Arial"/>
                <a:cs typeface="Arial"/>
              </a:defRPr>
            </a:lvl3pPr>
            <a:lvl4pPr marL="1371600" indent="0">
              <a:buNone/>
              <a:defRPr sz="2100">
                <a:latin typeface="Arial"/>
                <a:cs typeface="Arial"/>
              </a:defRPr>
            </a:lvl4pPr>
            <a:lvl5pPr marL="1828800" indent="0">
              <a:buNone/>
              <a:defRPr sz="2100">
                <a:latin typeface="Arial"/>
                <a:cs typeface="Arial"/>
              </a:defRPr>
            </a:lvl5pPr>
          </a:lstStyle>
          <a:p>
            <a:pPr lvl="0"/>
            <a:r>
              <a:rPr lang="de-DE" dirty="0"/>
              <a:t>Headline Ebene 3</a:t>
            </a:r>
          </a:p>
        </p:txBody>
      </p:sp>
    </p:spTree>
    <p:extLst>
      <p:ext uri="{BB962C8B-B14F-4D97-AF65-F5344CB8AC3E}">
        <p14:creationId xmlns:p14="http://schemas.microsoft.com/office/powerpoint/2010/main" val="410410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5FB3AA5-5EB1-4E7D-8D74-B80134E64A20}"/>
              </a:ext>
            </a:extLst>
          </p:cNvPr>
          <p:cNvPicPr>
            <a:picLocks noChangeAspect="1"/>
          </p:cNvPicPr>
          <p:nvPr userDrawn="1"/>
        </p:nvPicPr>
        <p:blipFill>
          <a:blip r:embed="rId12"/>
          <a:stretch>
            <a:fillRect/>
          </a:stretch>
        </p:blipFill>
        <p:spPr>
          <a:xfrm>
            <a:off x="4060" y="0"/>
            <a:ext cx="9135879" cy="5143500"/>
          </a:xfrm>
          <a:prstGeom prst="rect">
            <a:avLst/>
          </a:prstGeom>
        </p:spPr>
      </p:pic>
      <p:cxnSp>
        <p:nvCxnSpPr>
          <p:cNvPr id="7" name="Gerader Verbinder 6"/>
          <p:cNvCxnSpPr/>
          <p:nvPr userDrawn="1"/>
        </p:nvCxnSpPr>
        <p:spPr>
          <a:xfrm>
            <a:off x="327043" y="585535"/>
            <a:ext cx="7058526" cy="1"/>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5" name="Textfeld 4"/>
          <p:cNvSpPr txBox="1"/>
          <p:nvPr userDrawn="1"/>
        </p:nvSpPr>
        <p:spPr>
          <a:xfrm>
            <a:off x="246437" y="4790459"/>
            <a:ext cx="2017395" cy="261610"/>
          </a:xfrm>
          <a:prstGeom prst="rect">
            <a:avLst/>
          </a:prstGeom>
          <a:noFill/>
        </p:spPr>
        <p:txBody>
          <a:bodyPr wrap="square" rtlCol="0">
            <a:spAutoFit/>
          </a:bodyPr>
          <a:lstStyle/>
          <a:p>
            <a:r>
              <a:rPr lang="de-DE" sz="1050" dirty="0" smtClean="0"/>
              <a:t>Anja Thomßen</a:t>
            </a:r>
            <a:endParaRPr lang="de-DE" sz="1050" dirty="0"/>
          </a:p>
        </p:txBody>
      </p:sp>
      <p:sp>
        <p:nvSpPr>
          <p:cNvPr id="10" name="Textfeld 9"/>
          <p:cNvSpPr txBox="1"/>
          <p:nvPr userDrawn="1"/>
        </p:nvSpPr>
        <p:spPr>
          <a:xfrm>
            <a:off x="1962534" y="4790459"/>
            <a:ext cx="3658910" cy="261610"/>
          </a:xfrm>
          <a:prstGeom prst="rect">
            <a:avLst/>
          </a:prstGeom>
          <a:noFill/>
        </p:spPr>
        <p:txBody>
          <a:bodyPr wrap="square" rtlCol="0">
            <a:spAutoFit/>
          </a:bodyPr>
          <a:lstStyle/>
          <a:p>
            <a:r>
              <a:rPr lang="de-DE" sz="1050" kern="1200" dirty="0" smtClean="0">
                <a:solidFill>
                  <a:schemeClr val="tx1"/>
                </a:solidFill>
                <a:latin typeface="+mn-lt"/>
                <a:ea typeface="+mn-ea"/>
                <a:cs typeface="+mn-cs"/>
              </a:rPr>
              <a:t>Amt für regionale Landesentwicklung Weser-Ems</a:t>
            </a:r>
            <a:endParaRPr lang="de-DE" sz="1050" kern="1200" dirty="0">
              <a:solidFill>
                <a:schemeClr val="tx1"/>
              </a:solidFill>
              <a:latin typeface="+mn-lt"/>
              <a:ea typeface="+mn-ea"/>
              <a:cs typeface="+mn-cs"/>
            </a:endParaRPr>
          </a:p>
        </p:txBody>
      </p:sp>
      <p:pic>
        <p:nvPicPr>
          <p:cNvPr id="16" name="Grafik 15">
            <a:extLst>
              <a:ext uri="{FF2B5EF4-FFF2-40B4-BE49-F238E27FC236}">
                <a16:creationId xmlns:a16="http://schemas.microsoft.com/office/drawing/2014/main" id="{1A73B3EC-E96E-4C51-B908-3567FF46CAC7}"/>
              </a:ext>
            </a:extLst>
          </p:cNvPr>
          <p:cNvPicPr>
            <a:picLocks noChangeAspect="1"/>
          </p:cNvPicPr>
          <p:nvPr userDrawn="1"/>
        </p:nvPicPr>
        <p:blipFill>
          <a:blip r:embed="rId13"/>
          <a:stretch>
            <a:fillRect/>
          </a:stretch>
        </p:blipFill>
        <p:spPr>
          <a:xfrm>
            <a:off x="6904277" y="96554"/>
            <a:ext cx="1632419" cy="761480"/>
          </a:xfrm>
          <a:prstGeom prst="rect">
            <a:avLst/>
          </a:prstGeom>
        </p:spPr>
      </p:pic>
      <p:pic>
        <p:nvPicPr>
          <p:cNvPr id="20" name="Grafik 19">
            <a:extLst>
              <a:ext uri="{FF2B5EF4-FFF2-40B4-BE49-F238E27FC236}">
                <a16:creationId xmlns:a16="http://schemas.microsoft.com/office/drawing/2014/main" id="{3A401A66-13D8-44E1-8919-873CE55E7550}"/>
              </a:ext>
            </a:extLst>
          </p:cNvPr>
          <p:cNvPicPr>
            <a:picLocks noChangeAspect="1"/>
          </p:cNvPicPr>
          <p:nvPr userDrawn="1"/>
        </p:nvPicPr>
        <p:blipFill>
          <a:blip r:embed="rId14"/>
          <a:stretch>
            <a:fillRect/>
          </a:stretch>
        </p:blipFill>
        <p:spPr>
          <a:xfrm>
            <a:off x="-4061" y="4594319"/>
            <a:ext cx="9144000" cy="73640"/>
          </a:xfrm>
          <a:prstGeom prst="rect">
            <a:avLst/>
          </a:prstGeom>
        </p:spPr>
      </p:pic>
      <p:sp>
        <p:nvSpPr>
          <p:cNvPr id="27" name="Textfeld 26">
            <a:extLst>
              <a:ext uri="{FF2B5EF4-FFF2-40B4-BE49-F238E27FC236}">
                <a16:creationId xmlns:a16="http://schemas.microsoft.com/office/drawing/2014/main" id="{4BE830C2-1C0F-4296-87D9-D241335703BE}"/>
              </a:ext>
            </a:extLst>
          </p:cNvPr>
          <p:cNvSpPr txBox="1"/>
          <p:nvPr userDrawn="1"/>
        </p:nvSpPr>
        <p:spPr>
          <a:xfrm>
            <a:off x="8027329" y="4702041"/>
            <a:ext cx="854270" cy="92333"/>
          </a:xfrm>
          <a:prstGeom prst="rect">
            <a:avLst/>
          </a:prstGeom>
          <a:noFill/>
        </p:spPr>
        <p:txBody>
          <a:bodyPr wrap="square" lIns="0" tIns="0" rIns="0" bIns="0" rtlCol="0">
            <a:spAutoFit/>
          </a:bodyPr>
          <a:lstStyle/>
          <a:p>
            <a:pPr algn="r"/>
            <a:r>
              <a:rPr lang="de-DE" sz="600" b="0" dirty="0">
                <a:latin typeface="Arial"/>
                <a:cs typeface="Arial"/>
              </a:rPr>
              <a:t>Seite </a:t>
            </a:r>
            <a:fld id="{C128D435-2DEB-E44B-853B-CA96ED83C2C7}" type="slidenum">
              <a:rPr lang="de-DE" sz="600" b="0" smtClean="0">
                <a:latin typeface="Arial"/>
                <a:cs typeface="Arial"/>
              </a:rPr>
              <a:pPr algn="r"/>
              <a:t>‹Nr.›</a:t>
            </a:fld>
            <a:endParaRPr lang="de-DE" sz="600" b="0" dirty="0">
              <a:latin typeface="Arial"/>
              <a:cs typeface="Arial"/>
            </a:endParaRPr>
          </a:p>
        </p:txBody>
      </p:sp>
      <p:sp>
        <p:nvSpPr>
          <p:cNvPr id="3" name="Textfeld 2"/>
          <p:cNvSpPr txBox="1"/>
          <p:nvPr userDrawn="1"/>
        </p:nvSpPr>
        <p:spPr>
          <a:xfrm>
            <a:off x="246437" y="268941"/>
            <a:ext cx="5813703" cy="261610"/>
          </a:xfrm>
          <a:prstGeom prst="rect">
            <a:avLst/>
          </a:prstGeom>
          <a:noFill/>
        </p:spPr>
        <p:txBody>
          <a:bodyPr wrap="square" rtlCol="0">
            <a:spAutoFit/>
          </a:bodyPr>
          <a:lstStyle/>
          <a:p>
            <a:r>
              <a:rPr lang="de-DE" sz="1100" b="1" dirty="0" smtClean="0"/>
              <a:t>Dorfentwicklung „Nördliches </a:t>
            </a:r>
            <a:r>
              <a:rPr lang="de-DE" sz="1100" b="1" dirty="0" err="1" smtClean="0"/>
              <a:t>Südbrookmerland</a:t>
            </a:r>
            <a:r>
              <a:rPr lang="de-DE" sz="1100" b="1" dirty="0" smtClean="0"/>
              <a:t>“</a:t>
            </a:r>
            <a:r>
              <a:rPr lang="de-DE" sz="1100" b="1" baseline="0" dirty="0" smtClean="0"/>
              <a:t>			04.10.2023</a:t>
            </a:r>
            <a:endParaRPr lang="de-DE" sz="1100" b="1" dirty="0"/>
          </a:p>
        </p:txBody>
      </p:sp>
    </p:spTree>
    <p:extLst>
      <p:ext uri="{BB962C8B-B14F-4D97-AF65-F5344CB8AC3E}">
        <p14:creationId xmlns:p14="http://schemas.microsoft.com/office/powerpoint/2010/main" val="2337021680"/>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50" r:id="rId3"/>
    <p:sldLayoutId id="2147483651" r:id="rId4"/>
    <p:sldLayoutId id="2147483654" r:id="rId5"/>
    <p:sldLayoutId id="2147483656" r:id="rId6"/>
    <p:sldLayoutId id="2147483657" r:id="rId7"/>
    <p:sldLayoutId id="2147483658" r:id="rId8"/>
    <p:sldLayoutId id="2147483659" r:id="rId9"/>
    <p:sldLayoutId id="2147483662" r:id="rId10"/>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hyperlink" Target="https://www.ml.niedersachsen.de/startseite/themen/entwicklung_des_landlichen_raums/zile_zuwendungen_zur_integrierten_landlichen_entwicklung/richtlinie-ueber-die-gewaehrung-vonzuwendungen-zur-integrierten-laendlichen-entwicklung-5104.htm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ECBAB813-2151-4A9A-8464-1277F635BA64}"/>
              </a:ext>
            </a:extLst>
          </p:cNvPr>
          <p:cNvSpPr>
            <a:spLocks noGrp="1"/>
          </p:cNvSpPr>
          <p:nvPr>
            <p:ph type="body" sz="quarter" idx="11"/>
          </p:nvPr>
        </p:nvSpPr>
        <p:spPr>
          <a:xfrm>
            <a:off x="2682680" y="393435"/>
            <a:ext cx="6245680" cy="2706953"/>
          </a:xfrm>
        </p:spPr>
        <p:txBody>
          <a:bodyPr/>
          <a:lstStyle/>
          <a:p>
            <a:r>
              <a:rPr lang="de-DE" dirty="0" smtClean="0"/>
              <a:t> </a:t>
            </a:r>
            <a:endParaRPr lang="de-DE" dirty="0"/>
          </a:p>
        </p:txBody>
      </p:sp>
    </p:spTree>
    <p:extLst>
      <p:ext uri="{BB962C8B-B14F-4D97-AF65-F5344CB8AC3E}">
        <p14:creationId xmlns:p14="http://schemas.microsoft.com/office/powerpoint/2010/main" val="1418146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2000" b="1" u="sng" dirty="0" smtClean="0">
                <a:latin typeface="Calibri" panose="020F0502020204030204" pitchFamily="34" charset="0"/>
                <a:cs typeface="Calibri" panose="020F0502020204030204" pitchFamily="34" charset="0"/>
              </a:rPr>
              <a:t>Voraussetzungen für eine Antragstellung (Stichtag einmal jährlich am 30.09.):</a:t>
            </a:r>
          </a:p>
          <a:p>
            <a:endParaRPr lang="de-DE" dirty="0"/>
          </a:p>
          <a:p>
            <a:r>
              <a:rPr lang="de-DE" sz="2000" dirty="0" smtClean="0">
                <a:latin typeface="Calibri" panose="020F0502020204030204" pitchFamily="34" charset="0"/>
                <a:cs typeface="Calibri" panose="020F0502020204030204" pitchFamily="34" charset="0"/>
              </a:rPr>
              <a:t>Ein Projekt muss die </a:t>
            </a:r>
            <a:r>
              <a:rPr lang="de-DE" sz="2000" u="sng" dirty="0" smtClean="0">
                <a:latin typeface="Calibri" panose="020F0502020204030204" pitchFamily="34" charset="0"/>
                <a:cs typeface="Calibri" panose="020F0502020204030204" pitchFamily="34" charset="0"/>
              </a:rPr>
              <a:t>Planungsreife</a:t>
            </a:r>
            <a:r>
              <a:rPr lang="de-DE" sz="2000" dirty="0" smtClean="0">
                <a:latin typeface="Calibri" panose="020F0502020204030204" pitchFamily="34" charset="0"/>
                <a:cs typeface="Calibri" panose="020F0502020204030204" pitchFamily="34" charset="0"/>
              </a:rPr>
              <a:t> erreicht haben, damit die Umsetzung nach der Bewilligung zeitnah erfolgen kann. </a:t>
            </a:r>
            <a:endParaRPr lang="de-DE" sz="2000" dirty="0">
              <a:latin typeface="Calibri" panose="020F0502020204030204" pitchFamily="34" charset="0"/>
              <a:cs typeface="Calibri" panose="020F0502020204030204" pitchFamily="34" charset="0"/>
            </a:endParaRPr>
          </a:p>
          <a:p>
            <a:r>
              <a:rPr lang="de-DE" sz="2000" dirty="0" smtClean="0">
                <a:latin typeface="Calibri" panose="020F0502020204030204" pitchFamily="34" charset="0"/>
                <a:cs typeface="Calibri" panose="020F0502020204030204" pitchFamily="34" charset="0"/>
              </a:rPr>
              <a:t>Die Kosten des Projekts sollten so konkret wie möglich schlüssig dargelegt werden und einer Prüfung zugänglich sein. </a:t>
            </a:r>
          </a:p>
          <a:p>
            <a:r>
              <a:rPr lang="de-DE" sz="2000" dirty="0" smtClean="0">
                <a:latin typeface="Calibri" panose="020F0502020204030204" pitchFamily="34" charset="0"/>
                <a:cs typeface="Calibri" panose="020F0502020204030204" pitchFamily="34" charset="0"/>
              </a:rPr>
              <a:t>Bei der Projektbeschreibung Bewertungsschemata beachten!</a:t>
            </a:r>
          </a:p>
          <a:p>
            <a:r>
              <a:rPr lang="de-DE" sz="2000" dirty="0">
                <a:solidFill>
                  <a:srgbClr val="FF0000"/>
                </a:solidFill>
              </a:rPr>
              <a:t>	</a:t>
            </a:r>
            <a:r>
              <a:rPr lang="de-DE" sz="2000" dirty="0" smtClean="0">
                <a:latin typeface="Calibri" panose="020F0502020204030204" pitchFamily="34" charset="0"/>
                <a:cs typeface="Calibri" panose="020F0502020204030204" pitchFamily="34" charset="0"/>
                <a:sym typeface="Wingdings" panose="05000000000000000000" pitchFamily="2" charset="2"/>
              </a:rPr>
              <a:t></a:t>
            </a:r>
            <a:r>
              <a:rPr lang="de-DE" sz="2000" dirty="0" smtClean="0">
                <a:latin typeface="Calibri" panose="020F0502020204030204" pitchFamily="34" charset="0"/>
                <a:cs typeface="Calibri" panose="020F0502020204030204" pitchFamily="34" charset="0"/>
              </a:rPr>
              <a:t>Insbesondere </a:t>
            </a:r>
            <a:r>
              <a:rPr lang="de-DE" sz="2000" dirty="0">
                <a:latin typeface="Calibri" panose="020F0502020204030204" pitchFamily="34" charset="0"/>
                <a:cs typeface="Calibri" panose="020F0502020204030204" pitchFamily="34" charset="0"/>
              </a:rPr>
              <a:t>ökologische Aspekte, Klimaschutz, Klimafolgenanpassung, usw</a:t>
            </a:r>
            <a:r>
              <a:rPr lang="de-DE" sz="2000" dirty="0" smtClean="0">
                <a:latin typeface="Calibri" panose="020F0502020204030204" pitchFamily="34" charset="0"/>
                <a:cs typeface="Calibri" panose="020F0502020204030204" pitchFamily="34" charset="0"/>
              </a:rPr>
              <a:t>.-</a:t>
            </a:r>
          </a:p>
          <a:p>
            <a:endParaRPr lang="de-DE" sz="2000" dirty="0">
              <a:latin typeface="Calibri" panose="020F0502020204030204" pitchFamily="34" charset="0"/>
              <a:cs typeface="Calibri" panose="020F0502020204030204" pitchFamily="34" charset="0"/>
            </a:endParaRPr>
          </a:p>
          <a:p>
            <a:r>
              <a:rPr lang="de-DE" sz="2000" dirty="0" smtClean="0">
                <a:latin typeface="Calibri" panose="020F0502020204030204" pitchFamily="34" charset="0"/>
                <a:cs typeface="Calibri" panose="020F0502020204030204" pitchFamily="34" charset="0"/>
              </a:rPr>
              <a:t>Alle Anträge müssen ein Weser-Ems-weites Ranking durchlaufen, da i.d.R. nicht alle Anträge mit Finanzmitteln bedient werden können (Auswahl nötig).</a:t>
            </a:r>
            <a:endParaRPr lang="de-DE"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de-DE" sz="1600" dirty="0" smtClean="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spTree>
    <p:extLst>
      <p:ext uri="{BB962C8B-B14F-4D97-AF65-F5344CB8AC3E}">
        <p14:creationId xmlns:p14="http://schemas.microsoft.com/office/powerpoint/2010/main" val="1397747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Bewertungsschema (Auszug)</a:t>
            </a:r>
          </a:p>
          <a:p>
            <a:r>
              <a:rPr lang="de-DE" sz="1600" dirty="0" smtClean="0">
                <a:latin typeface="Calibri" panose="020F0502020204030204" pitchFamily="34" charset="0"/>
                <a:cs typeface="Calibri" panose="020F0502020204030204" pitchFamily="34" charset="0"/>
              </a:rPr>
              <a:t>für öffentliche DE</a:t>
            </a: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graphicFrame>
        <p:nvGraphicFramePr>
          <p:cNvPr id="7" name="Objekt 6"/>
          <p:cNvGraphicFramePr>
            <a:graphicFrameLocks noChangeAspect="1"/>
          </p:cNvGraphicFramePr>
          <p:nvPr>
            <p:extLst/>
          </p:nvPr>
        </p:nvGraphicFramePr>
        <p:xfrm>
          <a:off x="2719294" y="41835"/>
          <a:ext cx="3699435" cy="5031610"/>
        </p:xfrm>
        <a:graphic>
          <a:graphicData uri="http://schemas.openxmlformats.org/presentationml/2006/ole">
            <mc:AlternateContent xmlns:mc="http://schemas.openxmlformats.org/markup-compatibility/2006">
              <mc:Choice xmlns:v="urn:schemas-microsoft-com:vml" Requires="v">
                <p:oleObj spid="_x0000_s1028" name="Dokument" r:id="rId3" imgW="7475337" imgH="9694255" progId="Word.Document.12">
                  <p:embed/>
                </p:oleObj>
              </mc:Choice>
              <mc:Fallback>
                <p:oleObj name="Dokument" r:id="rId3" imgW="7475337" imgH="9694255" progId="Word.Document.12">
                  <p:embed/>
                  <p:pic>
                    <p:nvPicPr>
                      <p:cNvPr id="7" name="Objekt 6"/>
                      <p:cNvPicPr/>
                      <p:nvPr/>
                    </p:nvPicPr>
                    <p:blipFill>
                      <a:blip r:embed="rId4"/>
                      <a:stretch>
                        <a:fillRect/>
                      </a:stretch>
                    </p:blipFill>
                    <p:spPr>
                      <a:xfrm>
                        <a:off x="2719294" y="41835"/>
                        <a:ext cx="3699435" cy="5031610"/>
                      </a:xfrm>
                      <a:prstGeom prst="rect">
                        <a:avLst/>
                      </a:prstGeom>
                      <a:pattFill prst="pct5">
                        <a:fgClr>
                          <a:schemeClr val="bg1"/>
                        </a:fgClr>
                        <a:bgClr>
                          <a:schemeClr val="bg1"/>
                        </a:bgClr>
                      </a:pattFill>
                    </p:spPr>
                  </p:pic>
                </p:oleObj>
              </mc:Fallback>
            </mc:AlternateContent>
          </a:graphicData>
        </a:graphic>
      </p:graphicFrame>
    </p:spTree>
    <p:extLst>
      <p:ext uri="{BB962C8B-B14F-4D97-AF65-F5344CB8AC3E}">
        <p14:creationId xmlns:p14="http://schemas.microsoft.com/office/powerpoint/2010/main" val="1565210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Bewertungsschema (Auszug) </a:t>
            </a:r>
          </a:p>
          <a:p>
            <a:r>
              <a:rPr lang="de-DE" sz="1600" dirty="0" smtClean="0">
                <a:latin typeface="Calibri" panose="020F0502020204030204" pitchFamily="34" charset="0"/>
                <a:cs typeface="Calibri" panose="020F0502020204030204" pitchFamily="34" charset="0"/>
              </a:rPr>
              <a:t>für private DE</a:t>
            </a:r>
          </a:p>
          <a:p>
            <a:endParaRPr lang="de-DE" sz="1600" dirty="0">
              <a:latin typeface="Calibri" panose="020F0502020204030204" pitchFamily="34" charset="0"/>
              <a:cs typeface="Calibri" panose="020F0502020204030204" pitchFamily="34" charset="0"/>
            </a:endParaRPr>
          </a:p>
          <a:p>
            <a:endParaRPr lang="de-DE" dirty="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graphicFrame>
        <p:nvGraphicFramePr>
          <p:cNvPr id="2" name="Objekt 1"/>
          <p:cNvGraphicFramePr>
            <a:graphicFrameLocks noChangeAspect="1"/>
          </p:cNvGraphicFramePr>
          <p:nvPr>
            <p:extLst/>
          </p:nvPr>
        </p:nvGraphicFramePr>
        <p:xfrm>
          <a:off x="2670175" y="73741"/>
          <a:ext cx="3803650" cy="4933335"/>
        </p:xfrm>
        <a:graphic>
          <a:graphicData uri="http://schemas.openxmlformats.org/presentationml/2006/ole">
            <mc:AlternateContent xmlns:mc="http://schemas.openxmlformats.org/markup-compatibility/2006">
              <mc:Choice xmlns:v="urn:schemas-microsoft-com:vml" Requires="v">
                <p:oleObj spid="_x0000_s2052" name="Dokument" r:id="rId3" imgW="6644304" imgH="7099177" progId="Word.Document.12">
                  <p:embed/>
                </p:oleObj>
              </mc:Choice>
              <mc:Fallback>
                <p:oleObj name="Dokument" r:id="rId3" imgW="6644304" imgH="7099177" progId="Word.Document.12">
                  <p:embed/>
                  <p:pic>
                    <p:nvPicPr>
                      <p:cNvPr id="2" name="Objekt 1"/>
                      <p:cNvPicPr/>
                      <p:nvPr/>
                    </p:nvPicPr>
                    <p:blipFill>
                      <a:blip r:embed="rId4"/>
                      <a:stretch>
                        <a:fillRect/>
                      </a:stretch>
                    </p:blipFill>
                    <p:spPr>
                      <a:xfrm>
                        <a:off x="2670175" y="73741"/>
                        <a:ext cx="3803650" cy="4933335"/>
                      </a:xfrm>
                      <a:prstGeom prst="rect">
                        <a:avLst/>
                      </a:prstGeom>
                      <a:pattFill prst="pct5">
                        <a:fgClr>
                          <a:schemeClr val="bg1"/>
                        </a:fgClr>
                        <a:bgClr>
                          <a:schemeClr val="bg1"/>
                        </a:bgClr>
                      </a:pattFill>
                    </p:spPr>
                  </p:pic>
                </p:oleObj>
              </mc:Fallback>
            </mc:AlternateContent>
          </a:graphicData>
        </a:graphic>
      </p:graphicFrame>
    </p:spTree>
    <p:extLst>
      <p:ext uri="{BB962C8B-B14F-4D97-AF65-F5344CB8AC3E}">
        <p14:creationId xmlns:p14="http://schemas.microsoft.com/office/powerpoint/2010/main" val="3446640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27105" y="768156"/>
            <a:ext cx="8866817" cy="4375344"/>
          </a:xfrm>
        </p:spPr>
        <p:txBody>
          <a:bodyPr/>
          <a:lstStyle/>
          <a:p>
            <a:r>
              <a:rPr lang="de-DE" sz="1600" dirty="0" smtClean="0">
                <a:latin typeface="Calibri" panose="020F0502020204030204" pitchFamily="34" charset="0"/>
                <a:cs typeface="Calibri" panose="020F0502020204030204" pitchFamily="34" charset="0"/>
              </a:rPr>
              <a:t>Weitere Infos:</a:t>
            </a:r>
          </a:p>
          <a:p>
            <a:endParaRPr lang="de-DE" sz="1600" dirty="0">
              <a:latin typeface="Calibri" panose="020F0502020204030204" pitchFamily="34" charset="0"/>
              <a:cs typeface="Calibri" panose="020F0502020204030204" pitchFamily="34" charset="0"/>
            </a:endParaRPr>
          </a:p>
          <a:p>
            <a:endParaRPr lang="de-DE" sz="1600" dirty="0" smtClean="0">
              <a:latin typeface="Calibri" panose="020F0502020204030204" pitchFamily="34" charset="0"/>
              <a:cs typeface="Calibri" panose="020F0502020204030204" pitchFamily="34" charset="0"/>
            </a:endParaRPr>
          </a:p>
          <a:p>
            <a:pPr algn="ctr"/>
            <a:r>
              <a:rPr lang="de-DE" sz="2800" dirty="0" smtClean="0">
                <a:latin typeface="Calibri" panose="020F0502020204030204" pitchFamily="34" charset="0"/>
                <a:cs typeface="Calibri" panose="020F0502020204030204" pitchFamily="34" charset="0"/>
              </a:rPr>
              <a:t>www.ml.niedersachsen.de</a:t>
            </a:r>
          </a:p>
          <a:p>
            <a:endParaRPr lang="de-DE" sz="1600" dirty="0">
              <a:latin typeface="Calibri" panose="020F0502020204030204" pitchFamily="34" charset="0"/>
              <a:cs typeface="Calibri" panose="020F0502020204030204" pitchFamily="34" charset="0"/>
            </a:endParaRPr>
          </a:p>
          <a:p>
            <a:endParaRPr lang="de-DE" dirty="0"/>
          </a:p>
          <a:p>
            <a:r>
              <a:rPr lang="de-DE" dirty="0">
                <a:hlinkClick r:id="rId2"/>
              </a:rPr>
              <a:t>https://</a:t>
            </a:r>
            <a:r>
              <a:rPr lang="de-DE" dirty="0" smtClean="0">
                <a:hlinkClick r:id="rId2"/>
              </a:rPr>
              <a:t>www.ml.niedersachsen.de/startseite/themen/entwicklung_des_landlichen_raums/zile_zuwendungen_zur_integrierten_landlichen_entwicklung/richtlinie-ueber-die-gewaehrung-vonzuwendungen-zur-integrierten-laendlichen-entwicklung-5104.html</a:t>
            </a:r>
            <a:endParaRPr lang="de-DE" dirty="0" smtClean="0"/>
          </a:p>
          <a:p>
            <a:pPr marL="285750" indent="-285750">
              <a:buFont typeface="Wingdings" panose="05000000000000000000" pitchFamily="2" charset="2"/>
              <a:buChar char="Ø"/>
            </a:pPr>
            <a:endParaRPr lang="de-DE"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p:txBody>
      </p:sp>
    </p:spTree>
    <p:extLst>
      <p:ext uri="{BB962C8B-B14F-4D97-AF65-F5344CB8AC3E}">
        <p14:creationId xmlns:p14="http://schemas.microsoft.com/office/powerpoint/2010/main" val="101940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8823D45-B102-4184-B44F-BC72B4A123B0}"/>
              </a:ext>
            </a:extLst>
          </p:cNvPr>
          <p:cNvSpPr>
            <a:spLocks noGrp="1"/>
          </p:cNvSpPr>
          <p:nvPr>
            <p:ph type="body" sz="quarter" idx="11"/>
          </p:nvPr>
        </p:nvSpPr>
        <p:spPr>
          <a:xfrm>
            <a:off x="256989" y="785813"/>
            <a:ext cx="8701274" cy="3684297"/>
          </a:xfrm>
        </p:spPr>
        <p:txBody>
          <a:bodyPr/>
          <a:lstStyle/>
          <a:p>
            <a:pPr marL="269875" indent="-269875">
              <a:lnSpc>
                <a:spcPct val="80000"/>
              </a:lnSpc>
              <a:defRPr/>
            </a:pPr>
            <a:r>
              <a:rPr lang="de-DE" altLang="de-DE" sz="2800" b="1" u="sng" dirty="0" smtClean="0">
                <a:latin typeface="Calibri" panose="020F0502020204030204" pitchFamily="34" charset="0"/>
                <a:cs typeface="Calibri" panose="020F0502020204030204" pitchFamily="34" charset="0"/>
              </a:rPr>
              <a:t>Was </a:t>
            </a:r>
            <a:r>
              <a:rPr lang="de-DE" altLang="de-DE" sz="2800" b="1" u="sng" dirty="0">
                <a:latin typeface="Calibri" panose="020F0502020204030204" pitchFamily="34" charset="0"/>
                <a:cs typeface="Calibri" panose="020F0502020204030204" pitchFamily="34" charset="0"/>
              </a:rPr>
              <a:t>wird in der Dorfentwicklung gefördert?     </a:t>
            </a:r>
            <a:r>
              <a:rPr lang="de-DE" altLang="de-DE" sz="2800" b="1" u="sng" dirty="0" smtClean="0">
                <a:latin typeface="Calibri" panose="020F0502020204030204" pitchFamily="34" charset="0"/>
                <a:cs typeface="Calibri" panose="020F0502020204030204" pitchFamily="34" charset="0"/>
              </a:rPr>
              <a:t>1/6</a:t>
            </a:r>
            <a:endParaRPr lang="de-DE" altLang="de-DE" sz="2800" b="1" u="sng" dirty="0">
              <a:latin typeface="Calibri" panose="020F0502020204030204" pitchFamily="34" charset="0"/>
              <a:cs typeface="Calibri" panose="020F0502020204030204" pitchFamily="34" charset="0"/>
            </a:endParaRPr>
          </a:p>
          <a:p>
            <a:pPr marL="269875" indent="-269875">
              <a:lnSpc>
                <a:spcPct val="80000"/>
              </a:lnSpc>
              <a:defRPr/>
            </a:pPr>
            <a:endParaRPr lang="de-DE" altLang="de-DE" sz="1800" b="1" dirty="0">
              <a:latin typeface="Calibri" panose="020F0502020204030204" pitchFamily="34" charset="0"/>
              <a:cs typeface="Calibri" panose="020F0502020204030204" pitchFamily="34" charset="0"/>
            </a:endParaRPr>
          </a:p>
          <a:p>
            <a:pPr>
              <a:lnSpc>
                <a:spcPct val="80000"/>
              </a:lnSpc>
              <a:defRPr/>
            </a:pPr>
            <a:r>
              <a:rPr lang="de-DE" altLang="de-DE" sz="2000" dirty="0">
                <a:latin typeface="Calibri" panose="020F0502020204030204" pitchFamily="34" charset="0"/>
                <a:cs typeface="Calibri" panose="020F0502020204030204" pitchFamily="34" charset="0"/>
              </a:rPr>
              <a:t>Gestaltung von dörflichen </a:t>
            </a:r>
            <a:r>
              <a:rPr lang="de-DE" altLang="de-DE" sz="2000" u="sng" dirty="0">
                <a:latin typeface="Calibri" panose="020F0502020204030204" pitchFamily="34" charset="0"/>
                <a:cs typeface="Calibri" panose="020F0502020204030204" pitchFamily="34" charset="0"/>
              </a:rPr>
              <a:t>Plätzen, Wegen und Straßen </a:t>
            </a:r>
            <a:r>
              <a:rPr lang="de-DE" altLang="de-DE" sz="2000" dirty="0">
                <a:latin typeface="Calibri" panose="020F0502020204030204" pitchFamily="34" charset="0"/>
                <a:cs typeface="Calibri" panose="020F0502020204030204" pitchFamily="34" charset="0"/>
              </a:rPr>
              <a:t>nebst zugehörigen </a:t>
            </a:r>
            <a:r>
              <a:rPr lang="de-DE" altLang="de-DE" sz="2000" dirty="0" smtClean="0">
                <a:latin typeface="Calibri" panose="020F0502020204030204" pitchFamily="34" charset="0"/>
                <a:cs typeface="Calibri" panose="020F0502020204030204" pitchFamily="34" charset="0"/>
              </a:rPr>
              <a:t>     </a:t>
            </a:r>
            <a:r>
              <a:rPr lang="de-DE" altLang="de-DE" sz="2000" dirty="0">
                <a:latin typeface="Calibri" panose="020F0502020204030204" pitchFamily="34" charset="0"/>
                <a:cs typeface="Calibri" panose="020F0502020204030204" pitchFamily="34" charset="0"/>
              </a:rPr>
              <a:t>Seitenbereichen, Freiflächen, Ortsränder, einschl. Ausstattung und </a:t>
            </a:r>
            <a:r>
              <a:rPr lang="de-DE" altLang="de-DE" sz="2000" dirty="0" smtClean="0">
                <a:latin typeface="Calibri" panose="020F0502020204030204" pitchFamily="34" charset="0"/>
                <a:cs typeface="Calibri" panose="020F0502020204030204" pitchFamily="34" charset="0"/>
              </a:rPr>
              <a:t>dorfgerechte     </a:t>
            </a:r>
            <a:r>
              <a:rPr lang="de-DE" altLang="de-DE" sz="2000" dirty="0">
                <a:latin typeface="Calibri" panose="020F0502020204030204" pitchFamily="34" charset="0"/>
                <a:cs typeface="Calibri" panose="020F0502020204030204" pitchFamily="34" charset="0"/>
              </a:rPr>
              <a:t>Eingrünung, insbes. zur Innenentwicklung und Aufenthaltsqualität, sowie die </a:t>
            </a:r>
            <a:r>
              <a:rPr lang="de-DE" altLang="de-DE" sz="2000" dirty="0" smtClean="0">
                <a:latin typeface="Calibri" panose="020F0502020204030204" pitchFamily="34" charset="0"/>
                <a:cs typeface="Calibri" panose="020F0502020204030204" pitchFamily="34" charset="0"/>
              </a:rPr>
              <a:t>Verbesserung </a:t>
            </a:r>
            <a:r>
              <a:rPr lang="de-DE" altLang="de-DE" sz="2000" dirty="0">
                <a:latin typeface="Calibri" panose="020F0502020204030204" pitchFamily="34" charset="0"/>
                <a:cs typeface="Calibri" panose="020F0502020204030204" pitchFamily="34" charset="0"/>
              </a:rPr>
              <a:t>innerörtlicher Verkehrsverhältnisse</a:t>
            </a:r>
          </a:p>
          <a:p>
            <a:pPr>
              <a:lnSpc>
                <a:spcPct val="80000"/>
              </a:lnSpc>
              <a:defRPr/>
            </a:pPr>
            <a:endParaRPr lang="de-DE" altLang="de-DE" sz="2000" dirty="0">
              <a:latin typeface="Calibri" panose="020F0502020204030204" pitchFamily="34" charset="0"/>
              <a:cs typeface="Calibri" panose="020F0502020204030204" pitchFamily="34" charset="0"/>
            </a:endParaRPr>
          </a:p>
          <a:p>
            <a:pPr>
              <a:lnSpc>
                <a:spcPct val="80000"/>
              </a:lnSpc>
              <a:defRPr/>
            </a:pPr>
            <a:r>
              <a:rPr lang="de-DE" altLang="de-DE" sz="2000" u="sng" dirty="0">
                <a:latin typeface="Calibri" panose="020F0502020204030204" pitchFamily="34" charset="0"/>
                <a:cs typeface="Calibri" panose="020F0502020204030204" pitchFamily="34" charset="0"/>
              </a:rPr>
              <a:t>Abbruch von Bausubstanz</a:t>
            </a:r>
            <a:r>
              <a:rPr lang="de-DE" altLang="de-DE" sz="2000" dirty="0">
                <a:latin typeface="Calibri" panose="020F0502020204030204" pitchFamily="34" charset="0"/>
                <a:cs typeface="Calibri" panose="020F0502020204030204" pitchFamily="34" charset="0"/>
              </a:rPr>
              <a:t>, einschließlich Entsiegelung nach Maßgabe eines </a:t>
            </a:r>
            <a:r>
              <a:rPr lang="de-DE" altLang="de-DE" sz="2000" dirty="0" smtClean="0">
                <a:latin typeface="Calibri" panose="020F0502020204030204" pitchFamily="34" charset="0"/>
                <a:cs typeface="Calibri" panose="020F0502020204030204" pitchFamily="34" charset="0"/>
              </a:rPr>
              <a:t>     </a:t>
            </a:r>
            <a:r>
              <a:rPr lang="de-DE" altLang="de-DE" sz="2000" dirty="0">
                <a:latin typeface="Calibri" panose="020F0502020204030204" pitchFamily="34" charset="0"/>
                <a:cs typeface="Calibri" panose="020F0502020204030204" pitchFamily="34" charset="0"/>
              </a:rPr>
              <a:t>Folgenutzungskonzept     </a:t>
            </a:r>
            <a:r>
              <a:rPr lang="de-DE" altLang="de-DE" sz="2000" dirty="0">
                <a:solidFill>
                  <a:schemeClr val="accent2"/>
                </a:solidFill>
                <a:latin typeface="Calibri" panose="020F0502020204030204" pitchFamily="34" charset="0"/>
                <a:cs typeface="Calibri" panose="020F0502020204030204" pitchFamily="34" charset="0"/>
              </a:rPr>
              <a:t>  </a:t>
            </a:r>
          </a:p>
          <a:p>
            <a:pPr marL="285750" indent="-285750">
              <a:lnSpc>
                <a:spcPct val="80000"/>
              </a:lnSpc>
              <a:buFont typeface="Wingdings" panose="05000000000000000000" pitchFamily="2" charset="2"/>
              <a:buChar char="Ø"/>
              <a:defRPr/>
            </a:pPr>
            <a:endParaRPr lang="de-DE" altLang="de-DE" sz="2000" dirty="0">
              <a:solidFill>
                <a:schemeClr val="accent2"/>
              </a:solidFill>
              <a:latin typeface="Calibri" panose="020F0502020204030204" pitchFamily="34" charset="0"/>
              <a:cs typeface="Calibri" panose="020F0502020204030204" pitchFamily="34" charset="0"/>
            </a:endParaRPr>
          </a:p>
          <a:p>
            <a:pPr>
              <a:lnSpc>
                <a:spcPct val="80000"/>
              </a:lnSpc>
              <a:defRPr/>
            </a:pPr>
            <a:r>
              <a:rPr lang="de-DE" altLang="de-DE" sz="2000" dirty="0" smtClean="0">
                <a:latin typeface="Calibri" panose="020F0502020204030204" pitchFamily="34" charset="0"/>
                <a:cs typeface="Calibri" panose="020F0502020204030204" pitchFamily="34" charset="0"/>
              </a:rPr>
              <a:t>Verbesserung </a:t>
            </a:r>
            <a:r>
              <a:rPr lang="de-DE" altLang="de-DE" sz="2000" dirty="0">
                <a:latin typeface="Calibri" panose="020F0502020204030204" pitchFamily="34" charset="0"/>
                <a:cs typeface="Calibri" panose="020F0502020204030204" pitchFamily="34" charset="0"/>
              </a:rPr>
              <a:t>der </a:t>
            </a:r>
            <a:r>
              <a:rPr lang="de-DE" altLang="de-DE" sz="2000" u="sng" dirty="0">
                <a:latin typeface="Calibri" panose="020F0502020204030204" pitchFamily="34" charset="0"/>
                <a:cs typeface="Calibri" panose="020F0502020204030204" pitchFamily="34" charset="0"/>
              </a:rPr>
              <a:t>Aufenthaltsqualität von Straßen und </a:t>
            </a:r>
            <a:r>
              <a:rPr lang="de-DE" altLang="de-DE" sz="2000" u="sng" dirty="0" smtClean="0">
                <a:latin typeface="Calibri" panose="020F0502020204030204" pitchFamily="34" charset="0"/>
                <a:cs typeface="Calibri" panose="020F0502020204030204" pitchFamily="34" charset="0"/>
              </a:rPr>
              <a:t>Plätzen</a:t>
            </a:r>
            <a:r>
              <a:rPr lang="de-DE" altLang="de-DE" sz="2000" dirty="0" smtClean="0">
                <a:latin typeface="Calibri" panose="020F0502020204030204" pitchFamily="34" charset="0"/>
                <a:cs typeface="Calibri" panose="020F0502020204030204" pitchFamily="34" charset="0"/>
              </a:rPr>
              <a:t> </a:t>
            </a:r>
            <a:r>
              <a:rPr lang="de-DE" altLang="de-DE" sz="2000" dirty="0">
                <a:latin typeface="Calibri" panose="020F0502020204030204" pitchFamily="34" charset="0"/>
                <a:cs typeface="Calibri" panose="020F0502020204030204" pitchFamily="34" charset="0"/>
              </a:rPr>
              <a:t>(Gestaltung, Rückbau, Verkehrsberuhigung, Wiederherstellung von Klinkerstraßen,….) </a:t>
            </a:r>
          </a:p>
          <a:p>
            <a:pPr marL="285750" indent="-285750">
              <a:buFont typeface="Wingdings" panose="05000000000000000000" pitchFamily="2" charset="2"/>
              <a:buChar char="Ø"/>
            </a:pPr>
            <a:endParaRPr lang="de-DE" dirty="0"/>
          </a:p>
          <a:p>
            <a:pPr marL="0" lvl="1">
              <a:lnSpc>
                <a:spcPct val="80000"/>
              </a:lnSpc>
              <a:defRPr/>
            </a:pPr>
            <a:r>
              <a:rPr lang="de-DE" altLang="de-DE" sz="1600" dirty="0">
                <a:solidFill>
                  <a:schemeClr val="accent2"/>
                </a:solidFill>
              </a:rPr>
              <a:t>   </a:t>
            </a:r>
            <a:endParaRPr lang="de-DE" dirty="0"/>
          </a:p>
        </p:txBody>
      </p:sp>
    </p:spTree>
    <p:extLst>
      <p:ext uri="{BB962C8B-B14F-4D97-AF65-F5344CB8AC3E}">
        <p14:creationId xmlns:p14="http://schemas.microsoft.com/office/powerpoint/2010/main" val="2365916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28705" y="809625"/>
            <a:ext cx="8296183" cy="3660485"/>
          </a:xfrm>
        </p:spPr>
        <p:txBody>
          <a:bodyPr/>
          <a:lstStyle/>
          <a:p>
            <a:pPr>
              <a:spcAft>
                <a:spcPts val="720"/>
              </a:spcAft>
              <a:buSzPts val="1000"/>
              <a:tabLst>
                <a:tab pos="228600" algn="l"/>
              </a:tabLst>
              <a:defRPr/>
            </a:pP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2/6</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dirty="0">
                <a:solidFill>
                  <a:srgbClr val="000000"/>
                </a:solidFill>
                <a:latin typeface="Calibri" panose="020F0502020204030204" pitchFamily="34" charset="0"/>
                <a:ea typeface="Times New Roman"/>
                <a:cs typeface="Calibri" panose="020F0502020204030204" pitchFamily="34" charset="0"/>
              </a:rPr>
              <a:t>Schaffung, die Erhaltung und den Ausbau dorfgemäßer </a:t>
            </a:r>
            <a:r>
              <a:rPr lang="de-DE" sz="2000" u="sng" dirty="0">
                <a:solidFill>
                  <a:srgbClr val="000000"/>
                </a:solidFill>
                <a:latin typeface="Calibri" panose="020F0502020204030204" pitchFamily="34" charset="0"/>
                <a:ea typeface="Times New Roman"/>
                <a:cs typeface="Calibri" panose="020F0502020204030204" pitchFamily="34" charset="0"/>
              </a:rPr>
              <a:t>Gemeinschaftseinrichtungen</a:t>
            </a:r>
            <a:r>
              <a:rPr lang="de-DE" sz="2000" dirty="0">
                <a:solidFill>
                  <a:srgbClr val="000000"/>
                </a:solidFill>
                <a:latin typeface="Calibri" panose="020F0502020204030204" pitchFamily="34" charset="0"/>
                <a:ea typeface="Times New Roman"/>
                <a:cs typeface="Calibri" panose="020F0502020204030204" pitchFamily="34" charset="0"/>
              </a:rPr>
              <a:t> einschließlich der gestalterischen Anpassung an das Ortsbild; </a:t>
            </a:r>
            <a:endParaRPr lang="de-DE" sz="2000" dirty="0" smtClean="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endParaRPr lang="de-DE" sz="2000"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dirty="0">
                <a:solidFill>
                  <a:srgbClr val="000000"/>
                </a:solidFill>
                <a:latin typeface="Calibri" panose="020F0502020204030204" pitchFamily="34" charset="0"/>
                <a:ea typeface="Times New Roman"/>
                <a:cs typeface="Calibri" panose="020F0502020204030204" pitchFamily="34" charset="0"/>
              </a:rPr>
              <a:t>Schaffung, die Erhaltung und den Ausbau von </a:t>
            </a:r>
            <a:r>
              <a:rPr lang="de-DE" sz="2000" u="sng" dirty="0">
                <a:solidFill>
                  <a:srgbClr val="000000"/>
                </a:solidFill>
                <a:latin typeface="Calibri" panose="020F0502020204030204" pitchFamily="34" charset="0"/>
                <a:ea typeface="Times New Roman"/>
                <a:cs typeface="Calibri" panose="020F0502020204030204" pitchFamily="34" charset="0"/>
              </a:rPr>
              <a:t>Mehrfunktionshäusern</a:t>
            </a:r>
            <a:r>
              <a:rPr lang="de-DE" sz="2000" dirty="0">
                <a:solidFill>
                  <a:srgbClr val="000000"/>
                </a:solidFill>
                <a:latin typeface="Calibri" panose="020F0502020204030204" pitchFamily="34" charset="0"/>
                <a:ea typeface="Times New Roman"/>
                <a:cs typeface="Calibri" panose="020F0502020204030204" pitchFamily="34" charset="0"/>
              </a:rPr>
              <a:t>, von Räumen zur gemeinschaftlichen Nutzung sowie von Co-Working Spaces einschließlich der gestalterischen Anpassung an das Ortsbild; </a:t>
            </a:r>
          </a:p>
          <a:p>
            <a:endParaRPr lang="de-DE" dirty="0"/>
          </a:p>
        </p:txBody>
      </p:sp>
    </p:spTree>
    <p:extLst>
      <p:ext uri="{BB962C8B-B14F-4D97-AF65-F5344CB8AC3E}">
        <p14:creationId xmlns:p14="http://schemas.microsoft.com/office/powerpoint/2010/main" val="18636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298824" y="692525"/>
            <a:ext cx="8469873" cy="3670010"/>
          </a:xfrm>
        </p:spPr>
        <p:txBody>
          <a:bodyPr/>
          <a:lstStyle/>
          <a:p>
            <a:pPr>
              <a:spcAft>
                <a:spcPts val="720"/>
              </a:spcAft>
              <a:buSzPts val="1000"/>
              <a:tabLst>
                <a:tab pos="228600" algn="l"/>
              </a:tabLst>
              <a:defRPr/>
            </a:pP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3/6</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dirty="0">
                <a:solidFill>
                  <a:srgbClr val="000000"/>
                </a:solidFill>
                <a:latin typeface="Calibri" panose="020F0502020204030204" pitchFamily="34" charset="0"/>
                <a:ea typeface="Times New Roman"/>
                <a:cs typeface="Calibri" panose="020F0502020204030204" pitchFamily="34" charset="0"/>
              </a:rPr>
              <a:t>Schaffung, die Erhaltung, die Verbesserung und der Ausbau von </a:t>
            </a:r>
            <a:r>
              <a:rPr lang="de-DE" sz="2000" u="sng" dirty="0">
                <a:solidFill>
                  <a:srgbClr val="000000"/>
                </a:solidFill>
                <a:latin typeface="Calibri" panose="020F0502020204030204" pitchFamily="34" charset="0"/>
                <a:ea typeface="Times New Roman"/>
                <a:cs typeface="Calibri" panose="020F0502020204030204" pitchFamily="34" charset="0"/>
              </a:rPr>
              <a:t>Freizeit- und Naherholungseinrichtungen</a:t>
            </a:r>
            <a:r>
              <a:rPr lang="de-DE" sz="2000" dirty="0">
                <a:solidFill>
                  <a:srgbClr val="000000"/>
                </a:solidFill>
                <a:latin typeface="Calibri" panose="020F0502020204030204" pitchFamily="34" charset="0"/>
                <a:ea typeface="Times New Roman"/>
                <a:cs typeface="Calibri" panose="020F0502020204030204" pitchFamily="34" charset="0"/>
              </a:rPr>
              <a:t> einschließlich Sportstätten der örtlichen Bevölkerung</a:t>
            </a:r>
            <a:r>
              <a:rPr lang="de-DE" sz="2000" dirty="0" smtClean="0">
                <a:solidFill>
                  <a:srgbClr val="000000"/>
                </a:solidFill>
                <a:latin typeface="Calibri" panose="020F0502020204030204" pitchFamily="34" charset="0"/>
                <a:ea typeface="Times New Roman"/>
                <a:cs typeface="Calibri" panose="020F0502020204030204" pitchFamily="34" charset="0"/>
              </a:rPr>
              <a:t>;</a:t>
            </a:r>
          </a:p>
          <a:p>
            <a:pPr>
              <a:spcAft>
                <a:spcPts val="720"/>
              </a:spcAft>
              <a:buSzPts val="1000"/>
              <a:tabLst>
                <a:tab pos="228600" algn="l"/>
              </a:tabLst>
              <a:defRPr/>
            </a:pPr>
            <a:endParaRPr lang="de-DE" sz="2000" dirty="0" smtClean="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u="sng" dirty="0">
                <a:solidFill>
                  <a:srgbClr val="000000"/>
                </a:solidFill>
                <a:latin typeface="Calibri" panose="020F0502020204030204" pitchFamily="34" charset="0"/>
                <a:ea typeface="Times New Roman"/>
                <a:cs typeface="Calibri" panose="020F0502020204030204" pitchFamily="34" charset="0"/>
              </a:rPr>
              <a:t>Erhaltung und die Gestaltung </a:t>
            </a:r>
            <a:r>
              <a:rPr lang="de-DE" sz="2000" dirty="0">
                <a:solidFill>
                  <a:srgbClr val="000000"/>
                </a:solidFill>
                <a:latin typeface="Calibri" panose="020F0502020204030204" pitchFamily="34" charset="0"/>
                <a:ea typeface="Times New Roman"/>
                <a:cs typeface="Calibri" panose="020F0502020204030204" pitchFamily="34" charset="0"/>
              </a:rPr>
              <a:t>von </a:t>
            </a:r>
            <a:r>
              <a:rPr lang="de-DE" sz="2000" u="sng" dirty="0">
                <a:solidFill>
                  <a:srgbClr val="000000"/>
                </a:solidFill>
                <a:latin typeface="Calibri" panose="020F0502020204030204" pitchFamily="34" charset="0"/>
                <a:ea typeface="Times New Roman"/>
                <a:cs typeface="Calibri" panose="020F0502020204030204" pitchFamily="34" charset="0"/>
              </a:rPr>
              <a:t>ortsbildprägender oder landschaftstypischer Bausubstanz</a:t>
            </a:r>
            <a:r>
              <a:rPr lang="de-DE" sz="2000" dirty="0">
                <a:solidFill>
                  <a:srgbClr val="000000"/>
                </a:solidFill>
                <a:latin typeface="Calibri" panose="020F0502020204030204" pitchFamily="34" charset="0"/>
                <a:ea typeface="Times New Roman"/>
                <a:cs typeface="Calibri" panose="020F0502020204030204" pitchFamily="34" charset="0"/>
              </a:rPr>
              <a:t> sowie deren Umgestaltung hin zu einem ortsbildprägenden oder landschaftstypischen Erscheinungsbild einschließlich der dazugehörigen Hof-, Garten- und Grünflächen;</a:t>
            </a:r>
          </a:p>
          <a:p>
            <a:endParaRPr lang="de-DE" dirty="0"/>
          </a:p>
        </p:txBody>
      </p:sp>
    </p:spTree>
    <p:extLst>
      <p:ext uri="{BB962C8B-B14F-4D97-AF65-F5344CB8AC3E}">
        <p14:creationId xmlns:p14="http://schemas.microsoft.com/office/powerpoint/2010/main" val="2924888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22729" y="663388"/>
            <a:ext cx="8582212" cy="3854534"/>
          </a:xfrm>
        </p:spPr>
        <p:txBody>
          <a:bodyPr/>
          <a:lstStyle/>
          <a:p>
            <a:pPr>
              <a:spcAft>
                <a:spcPts val="720"/>
              </a:spcAft>
              <a:buSzPts val="1000"/>
              <a:tabLst>
                <a:tab pos="228600" algn="l"/>
              </a:tabLst>
              <a:defRPr/>
            </a:pP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4/6</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dirty="0">
                <a:solidFill>
                  <a:srgbClr val="000000"/>
                </a:solidFill>
                <a:latin typeface="Calibri" panose="020F0502020204030204" pitchFamily="34" charset="0"/>
                <a:ea typeface="Times New Roman"/>
                <a:cs typeface="Calibri" panose="020F0502020204030204" pitchFamily="34" charset="0"/>
              </a:rPr>
              <a:t>die </a:t>
            </a:r>
            <a:r>
              <a:rPr lang="de-DE" sz="2000" u="sng" dirty="0">
                <a:solidFill>
                  <a:srgbClr val="000000"/>
                </a:solidFill>
                <a:latin typeface="Calibri" panose="020F0502020204030204" pitchFamily="34" charset="0"/>
                <a:ea typeface="Times New Roman"/>
                <a:cs typeface="Calibri" panose="020F0502020204030204" pitchFamily="34" charset="0"/>
              </a:rPr>
              <a:t>Umnutzung der Bausubstanz land- und fortwirtschaftlicher Betriebe </a:t>
            </a:r>
            <a:r>
              <a:rPr lang="de-DE" sz="2000" dirty="0">
                <a:solidFill>
                  <a:srgbClr val="000000"/>
                </a:solidFill>
                <a:latin typeface="Calibri" panose="020F0502020204030204" pitchFamily="34" charset="0"/>
                <a:ea typeface="Times New Roman"/>
                <a:cs typeface="Calibri" panose="020F0502020204030204" pitchFamily="34" charset="0"/>
              </a:rPr>
              <a:t>unter gestalterischer Anpassung an das Ortsbild;</a:t>
            </a: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u="sng" dirty="0">
                <a:solidFill>
                  <a:srgbClr val="000000"/>
                </a:solidFill>
                <a:latin typeface="Calibri" panose="020F0502020204030204" pitchFamily="34" charset="0"/>
                <a:ea typeface="Times New Roman"/>
                <a:cs typeface="Calibri" panose="020F0502020204030204" pitchFamily="34" charset="0"/>
              </a:rPr>
              <a:t>Umnutzung ortsbildprägender</a:t>
            </a:r>
            <a:r>
              <a:rPr lang="de-DE" sz="2000" dirty="0">
                <a:solidFill>
                  <a:srgbClr val="000000"/>
                </a:solidFill>
                <a:latin typeface="Calibri" panose="020F0502020204030204" pitchFamily="34" charset="0"/>
                <a:ea typeface="Times New Roman"/>
                <a:cs typeface="Calibri" panose="020F0502020204030204" pitchFamily="34" charset="0"/>
              </a:rPr>
              <a:t> oder landschaftstypischer </a:t>
            </a:r>
            <a:r>
              <a:rPr lang="de-DE" sz="2000" u="sng" dirty="0">
                <a:solidFill>
                  <a:srgbClr val="000000"/>
                </a:solidFill>
                <a:latin typeface="Calibri" panose="020F0502020204030204" pitchFamily="34" charset="0"/>
                <a:ea typeface="Times New Roman"/>
                <a:cs typeface="Calibri" panose="020F0502020204030204" pitchFamily="34" charset="0"/>
              </a:rPr>
              <a:t>Bausubstanz</a:t>
            </a:r>
            <a:r>
              <a:rPr lang="de-DE" sz="2000" dirty="0">
                <a:solidFill>
                  <a:srgbClr val="000000"/>
                </a:solidFill>
                <a:latin typeface="Calibri" panose="020F0502020204030204" pitchFamily="34" charset="0"/>
                <a:ea typeface="Times New Roman"/>
                <a:cs typeface="Calibri" panose="020F0502020204030204" pitchFamily="34" charset="0"/>
              </a:rPr>
              <a:t>, vor allem zur Innenentwicklung, unter gestalterischer Anpassung an das Ortsbild; </a:t>
            </a:r>
          </a:p>
          <a:p>
            <a:pPr>
              <a:spcAft>
                <a:spcPts val="720"/>
              </a:spcAft>
              <a:buSzPts val="1000"/>
              <a:tabLst>
                <a:tab pos="228600" algn="l"/>
              </a:tabLst>
              <a:defRPr/>
            </a:pPr>
            <a:r>
              <a:rPr lang="de-DE" sz="2000" dirty="0" smtClean="0">
                <a:solidFill>
                  <a:srgbClr val="000000"/>
                </a:solidFill>
                <a:latin typeface="Calibri" panose="020F0502020204030204" pitchFamily="34" charset="0"/>
                <a:ea typeface="Times New Roman"/>
                <a:cs typeface="Calibri" panose="020F0502020204030204" pitchFamily="34" charset="0"/>
              </a:rPr>
              <a:t>die </a:t>
            </a:r>
            <a:r>
              <a:rPr lang="de-DE" sz="2000" u="sng" dirty="0">
                <a:solidFill>
                  <a:srgbClr val="000000"/>
                </a:solidFill>
                <a:latin typeface="Calibri" panose="020F0502020204030204" pitchFamily="34" charset="0"/>
                <a:ea typeface="Times New Roman"/>
                <a:cs typeface="Calibri" panose="020F0502020204030204" pitchFamily="34" charset="0"/>
              </a:rPr>
              <a:t>Revitalisierung</a:t>
            </a:r>
            <a:r>
              <a:rPr lang="de-DE" sz="2000" dirty="0">
                <a:solidFill>
                  <a:srgbClr val="000000"/>
                </a:solidFill>
                <a:latin typeface="Calibri" panose="020F0502020204030204" pitchFamily="34" charset="0"/>
                <a:ea typeface="Times New Roman"/>
                <a:cs typeface="Calibri" panose="020F0502020204030204" pitchFamily="34" charset="0"/>
              </a:rPr>
              <a:t> (Innenausbau) ungenutzter und leerstehender, ortsbildprägender oder landschaftstypischer Bausubstanz, vor allem zur Innenentwicklung, unter gestalterischer Anpassung an das Ortsbild</a:t>
            </a:r>
          </a:p>
          <a:p>
            <a:endParaRPr lang="de-DE" sz="1800" dirty="0"/>
          </a:p>
        </p:txBody>
      </p:sp>
    </p:spTree>
    <p:extLst>
      <p:ext uri="{BB962C8B-B14F-4D97-AF65-F5344CB8AC3E}">
        <p14:creationId xmlns:p14="http://schemas.microsoft.com/office/powerpoint/2010/main" val="11027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371287" y="668969"/>
            <a:ext cx="8418514" cy="3807119"/>
          </a:xfrm>
        </p:spPr>
        <p:txBody>
          <a:bodyPr/>
          <a:lstStyle/>
          <a:p>
            <a:pPr>
              <a:spcAft>
                <a:spcPts val="720"/>
              </a:spcAft>
              <a:buSzPts val="1000"/>
              <a:tabLst>
                <a:tab pos="228600" algn="l"/>
              </a:tabLst>
              <a:defRPr/>
            </a:pPr>
            <a:r>
              <a:rPr lang="de-DE" sz="2800" b="1" dirty="0">
                <a:solidFill>
                  <a:srgbClr val="000000"/>
                </a:solidFill>
                <a:latin typeface="Calibri" panose="020F0502020204030204" pitchFamily="34" charset="0"/>
                <a:ea typeface="Times New Roman"/>
                <a:cs typeface="Calibri" panose="020F0502020204030204" pitchFamily="34" charset="0"/>
              </a:rPr>
              <a:t> </a:t>
            </a:r>
            <a:r>
              <a:rPr lang="de-DE" sz="2800" b="1" u="sng" dirty="0">
                <a:solidFill>
                  <a:srgbClr val="000000"/>
                </a:solidFill>
                <a:latin typeface="Calibri" panose="020F0502020204030204" pitchFamily="34" charset="0"/>
                <a:ea typeface="Times New Roman"/>
                <a:cs typeface="Calibri" panose="020F0502020204030204" pitchFamily="34" charset="0"/>
              </a:rPr>
              <a:t>Was 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5/6</a:t>
            </a:r>
            <a:endParaRPr lang="de-DE" sz="28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endParaRPr lang="de-DE" sz="2000" u="sng" dirty="0" smtClean="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r>
              <a:rPr lang="de-DE" sz="2000" u="sng" dirty="0" smtClean="0">
                <a:solidFill>
                  <a:srgbClr val="000000"/>
                </a:solidFill>
                <a:latin typeface="Calibri" panose="020F0502020204030204" pitchFamily="34" charset="0"/>
                <a:ea typeface="Times New Roman"/>
                <a:cs typeface="Calibri" panose="020F0502020204030204" pitchFamily="34" charset="0"/>
              </a:rPr>
              <a:t>Dorfmoderation</a:t>
            </a:r>
            <a:r>
              <a:rPr lang="de-DE" sz="2000" dirty="0" smtClean="0">
                <a:solidFill>
                  <a:srgbClr val="000000"/>
                </a:solidFill>
                <a:latin typeface="Calibri" panose="020F0502020204030204" pitchFamily="34" charset="0"/>
                <a:ea typeface="Times New Roman"/>
                <a:cs typeface="Calibri" panose="020F0502020204030204" pitchFamily="34" charset="0"/>
              </a:rPr>
              <a:t> </a:t>
            </a:r>
            <a:r>
              <a:rPr lang="de-DE" sz="2000" dirty="0">
                <a:solidFill>
                  <a:srgbClr val="000000"/>
                </a:solidFill>
                <a:latin typeface="Calibri" panose="020F0502020204030204" pitchFamily="34" charset="0"/>
                <a:ea typeface="Times New Roman"/>
                <a:cs typeface="Calibri" panose="020F0502020204030204" pitchFamily="34" charset="0"/>
              </a:rPr>
              <a:t>zur Unterstützung der Veränderungsprozesse in Dörfern und Dorfregionen, wie z. B. die Begleitung der städtebaulichen und strukturellen Umsetzung der Ziele aus einem Dorfentwicklungsplan, um eine den Grundsätzen der der Dorfentwicklungsplanung entsprechende Durchführung von Vorhaben und eine aktivierende Bürgerbeteiligung zu gewährleisten (nur aus Mitteln der GAK</a:t>
            </a:r>
            <a:r>
              <a:rPr lang="de-DE" sz="2000" dirty="0" smtClean="0">
                <a:solidFill>
                  <a:srgbClr val="000000"/>
                </a:solidFill>
                <a:latin typeface="Calibri" panose="020F0502020204030204" pitchFamily="34" charset="0"/>
                <a:ea typeface="Times New Roman"/>
                <a:cs typeface="Calibri" panose="020F0502020204030204" pitchFamily="34" charset="0"/>
              </a:rPr>
              <a:t>).</a:t>
            </a:r>
            <a:endParaRPr lang="de-DE" sz="2000" dirty="0" smtClean="0">
              <a:solidFill>
                <a:srgbClr val="000000"/>
              </a:solidFill>
              <a:latin typeface="Calibri" panose="020F0502020204030204" pitchFamily="34" charset="0"/>
              <a:ea typeface="Times New Roman"/>
              <a:cs typeface="Calibri" panose="020F0502020204030204" pitchFamily="34" charset="0"/>
            </a:endParaRPr>
          </a:p>
          <a:p>
            <a:pPr marL="285750" indent="-285750">
              <a:spcAft>
                <a:spcPts val="720"/>
              </a:spcAft>
              <a:buSzPts val="1000"/>
              <a:buFontTx/>
              <a:buChar char="-"/>
              <a:tabLst>
                <a:tab pos="228600" algn="l"/>
              </a:tabLst>
              <a:defRPr/>
            </a:pPr>
            <a:endParaRPr lang="de-DE" sz="2000" dirty="0"/>
          </a:p>
        </p:txBody>
      </p:sp>
    </p:spTree>
    <p:extLst>
      <p:ext uri="{BB962C8B-B14F-4D97-AF65-F5344CB8AC3E}">
        <p14:creationId xmlns:p14="http://schemas.microsoft.com/office/powerpoint/2010/main" val="681739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D59F48-38F9-4A38-A14B-29FCD96B3B84}"/>
              </a:ext>
            </a:extLst>
          </p:cNvPr>
          <p:cNvSpPr>
            <a:spLocks noGrp="1"/>
          </p:cNvSpPr>
          <p:nvPr>
            <p:ph type="body" sz="quarter" idx="11"/>
          </p:nvPr>
        </p:nvSpPr>
        <p:spPr>
          <a:xfrm>
            <a:off x="197224" y="668969"/>
            <a:ext cx="8761505" cy="3807119"/>
          </a:xfrm>
        </p:spPr>
        <p:txBody>
          <a:bodyPr/>
          <a:lstStyle/>
          <a:p>
            <a:pPr>
              <a:spcAft>
                <a:spcPts val="720"/>
              </a:spcAft>
              <a:buSzPts val="1000"/>
              <a:tabLst>
                <a:tab pos="228600" algn="l"/>
              </a:tabLst>
              <a:defRPr/>
            </a:pPr>
            <a:r>
              <a:rPr lang="de-DE" sz="2800" b="1" u="sng" dirty="0" smtClean="0">
                <a:solidFill>
                  <a:srgbClr val="000000"/>
                </a:solidFill>
                <a:latin typeface="Calibri" panose="020F0502020204030204" pitchFamily="34" charset="0"/>
                <a:ea typeface="Times New Roman"/>
                <a:cs typeface="Calibri" panose="020F0502020204030204" pitchFamily="34" charset="0"/>
              </a:rPr>
              <a:t>Was </a:t>
            </a:r>
            <a:r>
              <a:rPr lang="de-DE" sz="2800" b="1" u="sng" dirty="0">
                <a:solidFill>
                  <a:srgbClr val="000000"/>
                </a:solidFill>
                <a:latin typeface="Calibri" panose="020F0502020204030204" pitchFamily="34" charset="0"/>
                <a:ea typeface="Times New Roman"/>
                <a:cs typeface="Calibri" panose="020F0502020204030204" pitchFamily="34" charset="0"/>
              </a:rPr>
              <a:t>wird in der Dorfentwicklung gefördert?    </a:t>
            </a:r>
            <a:r>
              <a:rPr lang="de-DE" sz="2800" b="1" u="sng" dirty="0" smtClean="0">
                <a:solidFill>
                  <a:srgbClr val="000000"/>
                </a:solidFill>
                <a:latin typeface="Calibri" panose="020F0502020204030204" pitchFamily="34" charset="0"/>
                <a:ea typeface="Times New Roman"/>
                <a:cs typeface="Calibri" panose="020F0502020204030204" pitchFamily="34" charset="0"/>
              </a:rPr>
              <a:t>6/6</a:t>
            </a:r>
          </a:p>
          <a:p>
            <a:pPr>
              <a:spcBef>
                <a:spcPts val="0"/>
              </a:spcBef>
              <a:buSzPts val="1000"/>
              <a:tabLst>
                <a:tab pos="228600" algn="l"/>
              </a:tabLst>
              <a:defRPr/>
            </a:pPr>
            <a:r>
              <a:rPr lang="de-DE" sz="2000" dirty="0" smtClean="0">
                <a:latin typeface="Calibri" panose="020F0502020204030204" pitchFamily="34" charset="0"/>
                <a:cs typeface="Calibri" panose="020F0502020204030204" pitchFamily="34" charset="0"/>
              </a:rPr>
              <a:t>Schaffung</a:t>
            </a:r>
            <a:r>
              <a:rPr lang="de-DE" sz="2000" dirty="0">
                <a:latin typeface="Calibri" panose="020F0502020204030204" pitchFamily="34" charset="0"/>
                <a:cs typeface="Calibri" panose="020F0502020204030204" pitchFamily="34" charset="0"/>
              </a:rPr>
              <a:t>, Erhaltung und der Ausbau von sozialbezogenen dörflichen Infrastruktureinrichtungen als </a:t>
            </a:r>
            <a:r>
              <a:rPr lang="de-DE" sz="2000" b="1" u="sng" dirty="0">
                <a:solidFill>
                  <a:srgbClr val="FF0000"/>
                </a:solidFill>
                <a:latin typeface="Calibri" panose="020F0502020204030204" pitchFamily="34" charset="0"/>
                <a:cs typeface="Calibri" panose="020F0502020204030204" pitchFamily="34" charset="0"/>
              </a:rPr>
              <a:t>Kleinstvorhaben</a:t>
            </a:r>
            <a:r>
              <a:rPr lang="de-DE" sz="2000" dirty="0">
                <a:latin typeface="Calibri" panose="020F0502020204030204" pitchFamily="34" charset="0"/>
                <a:cs typeface="Calibri" panose="020F0502020204030204" pitchFamily="34" charset="0"/>
              </a:rPr>
              <a:t>, je Dorfregion von der Aufnahme ins Dorfentwicklungsprogramm bis zum Ausscheiden insgesamt höchstens 30.000 Euro Zuschuss, je Vorhaben höchstens 2.500 Euro </a:t>
            </a:r>
            <a:r>
              <a:rPr lang="de-DE" sz="2000" dirty="0" smtClean="0">
                <a:latin typeface="Calibri" panose="020F0502020204030204" pitchFamily="34" charset="0"/>
                <a:cs typeface="Calibri" panose="020F0502020204030204" pitchFamily="34" charset="0"/>
              </a:rPr>
              <a:t>Zuschuss.</a:t>
            </a:r>
            <a:endParaRPr lang="de-DE" sz="2000" dirty="0">
              <a:latin typeface="Calibri" panose="020F0502020204030204" pitchFamily="34" charset="0"/>
              <a:cs typeface="Calibri" panose="020F0502020204030204" pitchFamily="34" charset="0"/>
            </a:endParaRPr>
          </a:p>
          <a:p>
            <a:pPr>
              <a:spcBef>
                <a:spcPts val="0"/>
              </a:spcBef>
            </a:pPr>
            <a:endParaRPr lang="de-DE" sz="2000" dirty="0">
              <a:latin typeface="Calibri" panose="020F0502020204030204" pitchFamily="34" charset="0"/>
              <a:cs typeface="Calibri" panose="020F0502020204030204" pitchFamily="34" charset="0"/>
            </a:endParaRPr>
          </a:p>
          <a:p>
            <a:pPr>
              <a:spcBef>
                <a:spcPts val="0"/>
              </a:spcBef>
            </a:pPr>
            <a:r>
              <a:rPr lang="de-DE" sz="2000" dirty="0" smtClean="0">
                <a:latin typeface="Calibri" panose="020F0502020204030204" pitchFamily="34" charset="0"/>
                <a:cs typeface="Calibri" panose="020F0502020204030204" pitchFamily="34" charset="0"/>
              </a:rPr>
              <a:t>Kleinstvorhaben </a:t>
            </a:r>
            <a:r>
              <a:rPr lang="de-DE" sz="2000" dirty="0">
                <a:latin typeface="Calibri" panose="020F0502020204030204" pitchFamily="34" charset="0"/>
                <a:cs typeface="Calibri" panose="020F0502020204030204" pitchFamily="34" charset="0"/>
              </a:rPr>
              <a:t>sollen schnell umsetzbar sein, nur einer geringen finanziellen Unterstützung bedürfen und die engagierte eigenverantwortliche dörfliche Entwicklung („Sozialraum Dorf“) sowie die Stärkung der lokalen Identität aktivieren helfen. </a:t>
            </a:r>
            <a:r>
              <a:rPr lang="de-DE" sz="2000" dirty="0" smtClean="0">
                <a:latin typeface="Calibri" panose="020F0502020204030204" pitchFamily="34" charset="0"/>
                <a:cs typeface="Calibri" panose="020F0502020204030204" pitchFamily="34" charset="0"/>
              </a:rPr>
              <a:t>[…]</a:t>
            </a:r>
            <a:endParaRPr lang="de-DE" sz="2000" dirty="0">
              <a:latin typeface="Calibri" panose="020F0502020204030204" pitchFamily="34" charset="0"/>
              <a:cs typeface="Calibri" panose="020F0502020204030204" pitchFamily="34" charset="0"/>
            </a:endParaRPr>
          </a:p>
          <a:p>
            <a:pPr>
              <a:spcBef>
                <a:spcPts val="0"/>
              </a:spcBef>
            </a:pPr>
            <a:r>
              <a:rPr lang="de-DE" sz="2000" dirty="0">
                <a:latin typeface="Calibri" panose="020F0502020204030204" pitchFamily="34" charset="0"/>
                <a:cs typeface="Calibri" panose="020F0502020204030204" pitchFamily="34" charset="0"/>
              </a:rPr>
              <a:t>Die Projekte müssen eine gemeinschaftliche Ausrichtung haben. </a:t>
            </a:r>
          </a:p>
          <a:p>
            <a:pPr>
              <a:spcAft>
                <a:spcPts val="720"/>
              </a:spcAft>
              <a:buSzPts val="1000"/>
              <a:tabLst>
                <a:tab pos="228600" algn="l"/>
              </a:tabLst>
              <a:defRPr/>
            </a:pPr>
            <a:endParaRPr lang="de-DE" sz="1200" b="1" u="sng" dirty="0">
              <a:solidFill>
                <a:srgbClr val="000000"/>
              </a:solidFill>
              <a:latin typeface="Calibri" panose="020F0502020204030204" pitchFamily="34" charset="0"/>
              <a:ea typeface="Times New Roman"/>
              <a:cs typeface="Calibri" panose="020F0502020204030204" pitchFamily="34" charset="0"/>
            </a:endParaRPr>
          </a:p>
          <a:p>
            <a:pPr>
              <a:spcAft>
                <a:spcPts val="720"/>
              </a:spcAft>
              <a:buSzPts val="1000"/>
              <a:tabLst>
                <a:tab pos="228600" algn="l"/>
              </a:tabLst>
              <a:defRPr/>
            </a:pPr>
            <a:endParaRPr lang="de-DE" sz="1200" b="1" u="sng" dirty="0">
              <a:solidFill>
                <a:srgbClr val="000000"/>
              </a:solidFill>
              <a:latin typeface="Calibri" panose="020F0502020204030204" pitchFamily="34" charset="0"/>
              <a:ea typeface="Times New Roman"/>
              <a:cs typeface="Calibri" panose="020F0502020204030204" pitchFamily="34" charset="0"/>
            </a:endParaRPr>
          </a:p>
          <a:p>
            <a:pPr marL="285750" indent="-285750">
              <a:spcAft>
                <a:spcPts val="720"/>
              </a:spcAft>
              <a:buSzPts val="1000"/>
              <a:buFontTx/>
              <a:buChar char="-"/>
              <a:tabLst>
                <a:tab pos="228600" algn="l"/>
              </a:tabLst>
              <a:defRPr/>
            </a:pPr>
            <a:endParaRPr lang="de-DE" sz="1200" dirty="0"/>
          </a:p>
        </p:txBody>
      </p:sp>
    </p:spTree>
    <p:extLst>
      <p:ext uri="{BB962C8B-B14F-4D97-AF65-F5344CB8AC3E}">
        <p14:creationId xmlns:p14="http://schemas.microsoft.com/office/powerpoint/2010/main" val="87496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311151" y="781170"/>
            <a:ext cx="8501010" cy="3439965"/>
          </a:xfrm>
        </p:spPr>
        <p:txBody>
          <a:bodyPr/>
          <a:lstStyle/>
          <a:p>
            <a:pPr>
              <a:defRPr/>
            </a:pPr>
            <a:r>
              <a:rPr lang="de-DE" sz="1600" b="1" u="sng" dirty="0"/>
              <a:t>Fördersätze </a:t>
            </a:r>
            <a:r>
              <a:rPr lang="de-DE" sz="1600" b="1" u="sng" dirty="0" smtClean="0"/>
              <a:t>Dorfentwicklung</a:t>
            </a:r>
            <a:r>
              <a:rPr lang="de-DE" sz="1600" u="sng" dirty="0"/>
              <a:t>		</a:t>
            </a:r>
            <a:r>
              <a:rPr lang="de-DE" sz="1600" u="sng" dirty="0" smtClean="0"/>
              <a:t>              </a:t>
            </a:r>
            <a:r>
              <a:rPr lang="de-DE" sz="1600" b="1" u="sng" dirty="0" smtClean="0">
                <a:solidFill>
                  <a:srgbClr val="00B050"/>
                </a:solidFill>
              </a:rPr>
              <a:t>Kommunale Antragsteller (i.d.R. Brutto)</a:t>
            </a:r>
            <a:endParaRPr lang="de-DE" sz="1600" b="1" u="sng" dirty="0">
              <a:solidFill>
                <a:srgbClr val="00B050"/>
              </a:solidFill>
            </a:endParaRPr>
          </a:p>
          <a:p>
            <a:pPr>
              <a:defRPr/>
            </a:pPr>
            <a:endParaRPr lang="de-DE" sz="500" dirty="0"/>
          </a:p>
          <a:p>
            <a:endParaRPr lang="de-DE" dirty="0"/>
          </a:p>
        </p:txBody>
      </p:sp>
      <p:sp>
        <p:nvSpPr>
          <p:cNvPr id="4" name="Textplatzhalter 1"/>
          <p:cNvSpPr>
            <a:spLocks noGrp="1"/>
          </p:cNvSpPr>
          <p:nvPr>
            <p:ph type="body" sz="quarter" idx="10"/>
          </p:nvPr>
        </p:nvSpPr>
        <p:spPr/>
        <p:txBody>
          <a:bodyPr/>
          <a:lstStyle/>
          <a:p>
            <a:r>
              <a:rPr lang="de-DE" dirty="0" smtClean="0"/>
              <a:t> </a:t>
            </a:r>
            <a:endParaRPr lang="de-DE" dirty="0"/>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858830447"/>
              </p:ext>
            </p:extLst>
          </p:nvPr>
        </p:nvGraphicFramePr>
        <p:xfrm>
          <a:off x="311151" y="1103877"/>
          <a:ext cx="8181415" cy="3521063"/>
        </p:xfrm>
        <a:graphic>
          <a:graphicData uri="http://schemas.openxmlformats.org/drawingml/2006/table">
            <a:tbl>
              <a:tblPr firstRow="1" bandRow="1">
                <a:tableStyleId>{5C22544A-7EE6-4342-B048-85BDC9FD1C3A}</a:tableStyleId>
              </a:tblPr>
              <a:tblGrid>
                <a:gridCol w="2410479">
                  <a:extLst>
                    <a:ext uri="{9D8B030D-6E8A-4147-A177-3AD203B41FA5}">
                      <a16:colId xmlns:a16="http://schemas.microsoft.com/office/drawing/2014/main" val="3303431997"/>
                    </a:ext>
                  </a:extLst>
                </a:gridCol>
                <a:gridCol w="3192024">
                  <a:extLst>
                    <a:ext uri="{9D8B030D-6E8A-4147-A177-3AD203B41FA5}">
                      <a16:colId xmlns:a16="http://schemas.microsoft.com/office/drawing/2014/main" val="2596525259"/>
                    </a:ext>
                  </a:extLst>
                </a:gridCol>
                <a:gridCol w="1289456">
                  <a:extLst>
                    <a:ext uri="{9D8B030D-6E8A-4147-A177-3AD203B41FA5}">
                      <a16:colId xmlns:a16="http://schemas.microsoft.com/office/drawing/2014/main" val="413676957"/>
                    </a:ext>
                  </a:extLst>
                </a:gridCol>
                <a:gridCol w="1289456">
                  <a:extLst>
                    <a:ext uri="{9D8B030D-6E8A-4147-A177-3AD203B41FA5}">
                      <a16:colId xmlns:a16="http://schemas.microsoft.com/office/drawing/2014/main" val="3290480024"/>
                    </a:ext>
                  </a:extLst>
                </a:gridCol>
              </a:tblGrid>
              <a:tr h="447504">
                <a:tc>
                  <a:txBody>
                    <a:bodyPr/>
                    <a:lstStyle/>
                    <a:p>
                      <a:r>
                        <a:rPr lang="de-DE" sz="1400" dirty="0" smtClean="0"/>
                        <a:t>Gegenstand der Förderung</a:t>
                      </a:r>
                      <a:endParaRPr lang="de-DE" sz="1400" dirty="0"/>
                    </a:p>
                  </a:txBody>
                  <a:tcPr/>
                </a:tc>
                <a:tc>
                  <a:txBody>
                    <a:bodyPr/>
                    <a:lstStyle/>
                    <a:p>
                      <a:r>
                        <a:rPr lang="de-DE" sz="1400" dirty="0" smtClean="0"/>
                        <a:t>Fördersatz</a:t>
                      </a:r>
                      <a:endParaRPr lang="de-DE" sz="1400" dirty="0"/>
                    </a:p>
                  </a:txBody>
                  <a:tcPr/>
                </a:tc>
                <a:tc>
                  <a:txBody>
                    <a:bodyPr/>
                    <a:lstStyle/>
                    <a:p>
                      <a:r>
                        <a:rPr lang="de-DE" sz="1400" dirty="0" smtClean="0"/>
                        <a:t>Erhöhung</a:t>
                      </a:r>
                      <a:endParaRPr lang="de-DE" sz="1400" dirty="0"/>
                    </a:p>
                  </a:txBody>
                  <a:tcPr/>
                </a:tc>
                <a:tc>
                  <a:txBody>
                    <a:bodyPr/>
                    <a:lstStyle/>
                    <a:p>
                      <a:endParaRPr lang="de-DE" sz="1400" dirty="0"/>
                    </a:p>
                  </a:txBody>
                  <a:tcPr/>
                </a:tc>
                <a:extLst>
                  <a:ext uri="{0D108BD9-81ED-4DB2-BD59-A6C34878D82A}">
                    <a16:rowId xmlns:a16="http://schemas.microsoft.com/office/drawing/2014/main" val="305540651"/>
                  </a:ext>
                </a:extLst>
              </a:tr>
              <a:tr h="316950">
                <a:tc>
                  <a:txBody>
                    <a:bodyPr/>
                    <a:lstStyle/>
                    <a:p>
                      <a:r>
                        <a:rPr lang="de-DE" sz="1200" dirty="0" smtClean="0"/>
                        <a:t>DE-Pläne</a:t>
                      </a:r>
                      <a:endParaRPr lang="de-DE" sz="1200" dirty="0"/>
                    </a:p>
                  </a:txBody>
                  <a:tcPr/>
                </a:tc>
                <a:tc>
                  <a:txBody>
                    <a:bodyPr/>
                    <a:lstStyle/>
                    <a:p>
                      <a:r>
                        <a:rPr lang="de-DE" sz="1200" dirty="0" smtClean="0"/>
                        <a:t>65 %</a:t>
                      </a:r>
                      <a:endParaRPr lang="de-DE" sz="1200" dirty="0"/>
                    </a:p>
                  </a:txBody>
                  <a:tcPr/>
                </a:tc>
                <a:tc>
                  <a:txBody>
                    <a:bodyPr/>
                    <a:lstStyle/>
                    <a:p>
                      <a:r>
                        <a:rPr lang="de-DE" sz="1200" dirty="0" smtClean="0"/>
                        <a:t>10 %-Punkte</a:t>
                      </a:r>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610227989"/>
                  </a:ext>
                </a:extLst>
              </a:tr>
              <a:tr h="502333">
                <a:tc>
                  <a:txBody>
                    <a:bodyPr/>
                    <a:lstStyle/>
                    <a:p>
                      <a:r>
                        <a:rPr lang="de-DE" sz="1200" dirty="0" smtClean="0"/>
                        <a:t>DE Umsetzungsbegleitung</a:t>
                      </a:r>
                      <a:endParaRPr lang="de-DE" sz="1200" dirty="0"/>
                    </a:p>
                  </a:txBody>
                  <a:tcPr/>
                </a:tc>
                <a:tc>
                  <a:txBody>
                    <a:bodyPr/>
                    <a:lstStyle/>
                    <a:p>
                      <a:r>
                        <a:rPr lang="de-DE" sz="1200" dirty="0" smtClean="0"/>
                        <a:t>65 %</a:t>
                      </a:r>
                      <a:endParaRPr lang="de-DE" sz="1200" dirty="0"/>
                    </a:p>
                  </a:txBody>
                  <a:tcPr/>
                </a:tc>
                <a:tc>
                  <a:txBody>
                    <a:bodyPr/>
                    <a:lstStyle/>
                    <a:p>
                      <a:r>
                        <a:rPr lang="de-DE" sz="1200" dirty="0" smtClean="0"/>
                        <a:t>10 %-Punkte</a:t>
                      </a:r>
                    </a:p>
                    <a:p>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2280252359"/>
                  </a:ext>
                </a:extLst>
              </a:tr>
              <a:tr h="389633">
                <a:tc>
                  <a:txBody>
                    <a:bodyPr/>
                    <a:lstStyle/>
                    <a:p>
                      <a:r>
                        <a:rPr lang="de-DE" sz="1200" dirty="0" smtClean="0"/>
                        <a:t>Dorfmoderation</a:t>
                      </a:r>
                      <a:endParaRPr lang="de-DE" sz="1200" dirty="0"/>
                    </a:p>
                  </a:txBody>
                  <a:tcPr/>
                </a:tc>
                <a:tc>
                  <a:txBody>
                    <a:bodyPr/>
                    <a:lstStyle/>
                    <a:p>
                      <a:r>
                        <a:rPr lang="de-DE" sz="1200" dirty="0" smtClean="0"/>
                        <a:t>65%</a:t>
                      </a:r>
                      <a:endParaRPr lang="de-DE" sz="1200" dirty="0"/>
                    </a:p>
                  </a:txBody>
                  <a:tcPr/>
                </a:tc>
                <a:tc>
                  <a:txBody>
                    <a:bodyPr/>
                    <a:lstStyle/>
                    <a:p>
                      <a:r>
                        <a:rPr lang="de-DE" sz="1200" dirty="0" smtClean="0"/>
                        <a:t>10 %-Punkte</a:t>
                      </a:r>
                    </a:p>
                  </a:txBody>
                  <a:tcPr/>
                </a:tc>
                <a:tc>
                  <a:txBody>
                    <a:bodyPr/>
                    <a:lstStyle/>
                    <a:p>
                      <a:r>
                        <a:rPr lang="de-DE" sz="1200" b="1" dirty="0" smtClean="0"/>
                        <a:t>75%</a:t>
                      </a:r>
                    </a:p>
                  </a:txBody>
                  <a:tcPr/>
                </a:tc>
                <a:extLst>
                  <a:ext uri="{0D108BD9-81ED-4DB2-BD59-A6C34878D82A}">
                    <a16:rowId xmlns:a16="http://schemas.microsoft.com/office/drawing/2014/main" val="1069665028"/>
                  </a:ext>
                </a:extLst>
              </a:tr>
              <a:tr h="814694">
                <a:tc>
                  <a:txBody>
                    <a:bodyPr/>
                    <a:lstStyle/>
                    <a:p>
                      <a:r>
                        <a:rPr lang="de-DE" sz="1200" dirty="0" smtClean="0"/>
                        <a:t>Kommunale Projekte</a:t>
                      </a:r>
                    </a:p>
                    <a:p>
                      <a:r>
                        <a:rPr lang="de-DE" sz="1200" dirty="0" smtClean="0"/>
                        <a:t>(DE)</a:t>
                      </a:r>
                      <a:endParaRPr lang="de-DE" sz="1200" dirty="0"/>
                    </a:p>
                  </a:txBody>
                  <a:tcPr/>
                </a:tc>
                <a:tc>
                  <a:txBody>
                    <a:bodyPr/>
                    <a:lstStyle/>
                    <a:p>
                      <a:r>
                        <a:rPr lang="de-DE" sz="1200" dirty="0" smtClean="0"/>
                        <a:t>15 % über Landesdurchschnitt 	45 %</a:t>
                      </a:r>
                    </a:p>
                    <a:p>
                      <a:r>
                        <a:rPr lang="de-DE" sz="1200" dirty="0" smtClean="0"/>
                        <a:t>Im Korridor 15 % über/unter  	55 %</a:t>
                      </a:r>
                    </a:p>
                    <a:p>
                      <a:r>
                        <a:rPr lang="de-DE" sz="1200" dirty="0" smtClean="0"/>
                        <a:t>15 % unter Landesdurchschnitt	65 %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10 %-Punkte</a:t>
                      </a:r>
                    </a:p>
                    <a:p>
                      <a:endParaRPr lang="de-DE" sz="1200" dirty="0"/>
                    </a:p>
                  </a:txBody>
                  <a:tcPr/>
                </a:tc>
                <a:tc>
                  <a:txBody>
                    <a:bodyPr/>
                    <a:lstStyle/>
                    <a:p>
                      <a:r>
                        <a:rPr lang="de-DE" sz="1200" b="1" dirty="0" smtClean="0"/>
                        <a:t>55%</a:t>
                      </a:r>
                    </a:p>
                    <a:p>
                      <a:r>
                        <a:rPr lang="de-DE" sz="1200" b="1" dirty="0" smtClean="0"/>
                        <a:t>65%</a:t>
                      </a:r>
                    </a:p>
                    <a:p>
                      <a:r>
                        <a:rPr lang="de-DE" sz="1200" b="1" dirty="0" smtClean="0"/>
                        <a:t>75%</a:t>
                      </a:r>
                      <a:endParaRPr lang="de-DE" sz="1200" b="1" dirty="0"/>
                    </a:p>
                  </a:txBody>
                  <a:tcPr/>
                </a:tc>
                <a:extLst>
                  <a:ext uri="{0D108BD9-81ED-4DB2-BD59-A6C34878D82A}">
                    <a16:rowId xmlns:a16="http://schemas.microsoft.com/office/drawing/2014/main" val="4159832551"/>
                  </a:ext>
                </a:extLst>
              </a:tr>
              <a:tr h="339213">
                <a:tc>
                  <a:txBody>
                    <a:bodyPr/>
                    <a:lstStyle/>
                    <a:p>
                      <a:r>
                        <a:rPr lang="de-DE" sz="1200" dirty="0" smtClean="0"/>
                        <a:t>Mindestförderung</a:t>
                      </a:r>
                      <a:endParaRPr lang="de-DE" sz="1200" dirty="0"/>
                    </a:p>
                  </a:txBody>
                  <a:tcPr/>
                </a:tc>
                <a:tc>
                  <a:txBody>
                    <a:bodyPr/>
                    <a:lstStyle/>
                    <a:p>
                      <a:r>
                        <a:rPr lang="de-DE" sz="1200" b="0" u="none" dirty="0" smtClean="0">
                          <a:solidFill>
                            <a:schemeClr val="tx1"/>
                          </a:solidFill>
                        </a:rPr>
                        <a:t>10.000</a:t>
                      </a:r>
                      <a:r>
                        <a:rPr lang="de-DE" sz="1200" b="0" u="none" baseline="0" dirty="0" smtClean="0">
                          <a:solidFill>
                            <a:schemeClr val="tx1"/>
                          </a:solidFill>
                        </a:rPr>
                        <a:t> €</a:t>
                      </a:r>
                      <a:endParaRPr lang="de-DE" sz="1200" b="0" u="none" dirty="0">
                        <a:solidFill>
                          <a:schemeClr val="tx1"/>
                        </a:solidFill>
                      </a:endParaRPr>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3605242696"/>
                  </a:ext>
                </a:extLst>
              </a:tr>
              <a:tr h="339213">
                <a:tc gridSpan="4">
                  <a:txBody>
                    <a:bodyPr/>
                    <a:lstStyle/>
                    <a:p>
                      <a:endParaRPr lang="de-DE" sz="1200" dirty="0" smtClean="0"/>
                    </a:p>
                    <a:p>
                      <a:r>
                        <a:rPr lang="de-DE" sz="1200" dirty="0" smtClean="0"/>
                        <a:t>Achtung: es gibt bei allen Antragstellern je nach Förderziffer Höchstfördersummen! (z.B. bei Gemeinden bis zu 500.000 €</a:t>
                      </a:r>
                      <a:endParaRPr lang="de-DE" sz="1200" dirty="0"/>
                    </a:p>
                  </a:txBody>
                  <a:tcPr/>
                </a:tc>
                <a:tc hMerge="1">
                  <a:txBody>
                    <a:bodyPr/>
                    <a:lstStyle/>
                    <a:p>
                      <a:endParaRPr lang="de-DE" sz="1200" b="0" u="none" dirty="0">
                        <a:solidFill>
                          <a:schemeClr val="tx1"/>
                        </a:solidFill>
                      </a:endParaRPr>
                    </a:p>
                  </a:txBody>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2319736962"/>
                  </a:ext>
                </a:extLst>
              </a:tr>
            </a:tbl>
          </a:graphicData>
        </a:graphic>
      </p:graphicFrame>
    </p:spTree>
    <p:extLst>
      <p:ext uri="{BB962C8B-B14F-4D97-AF65-F5344CB8AC3E}">
        <p14:creationId xmlns:p14="http://schemas.microsoft.com/office/powerpoint/2010/main" val="1242450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317501" y="653585"/>
            <a:ext cx="8354357" cy="3439965"/>
          </a:xfrm>
        </p:spPr>
        <p:txBody>
          <a:bodyPr/>
          <a:lstStyle/>
          <a:p>
            <a:r>
              <a:rPr lang="de-DE" sz="1600" b="1" u="sng" dirty="0"/>
              <a:t>Fördersätze </a:t>
            </a:r>
            <a:r>
              <a:rPr lang="de-DE" sz="1600" u="sng" dirty="0" smtClean="0"/>
              <a:t>				           </a:t>
            </a:r>
            <a:r>
              <a:rPr lang="de-DE" sz="1600" b="1" u="sng" dirty="0" smtClean="0"/>
              <a:t>für alle (außer Kommunen):          </a:t>
            </a:r>
            <a:r>
              <a:rPr lang="de-DE" sz="1600" b="1" u="sng" dirty="0" smtClean="0">
                <a:solidFill>
                  <a:srgbClr val="FF0000"/>
                </a:solidFill>
              </a:rPr>
              <a:t>Nettoförderung!</a:t>
            </a:r>
            <a:endParaRPr lang="de-DE" sz="1400" b="1" u="sng" dirty="0">
              <a:solidFill>
                <a:srgbClr val="00B050"/>
              </a:solidFill>
            </a:endParaRPr>
          </a:p>
          <a:p>
            <a:endParaRPr lang="de-DE" dirty="0"/>
          </a:p>
        </p:txBody>
      </p:sp>
      <p:sp>
        <p:nvSpPr>
          <p:cNvPr id="4" name="Textplatzhalter 1"/>
          <p:cNvSpPr>
            <a:spLocks noGrp="1"/>
          </p:cNvSpPr>
          <p:nvPr>
            <p:ph type="body" sz="quarter" idx="10"/>
          </p:nvPr>
        </p:nvSpPr>
        <p:spPr>
          <a:xfrm>
            <a:off x="311151" y="278674"/>
            <a:ext cx="5358452" cy="241443"/>
          </a:xfrm>
        </p:spPr>
        <p:txBody>
          <a:bodyPr/>
          <a:lstStyle/>
          <a:p>
            <a:r>
              <a:rPr lang="de-DE" dirty="0" smtClean="0"/>
              <a:t> </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4095902707"/>
              </p:ext>
            </p:extLst>
          </p:nvPr>
        </p:nvGraphicFramePr>
        <p:xfrm>
          <a:off x="317502" y="921566"/>
          <a:ext cx="8151156" cy="3572321"/>
        </p:xfrm>
        <a:graphic>
          <a:graphicData uri="http://schemas.openxmlformats.org/drawingml/2006/table">
            <a:tbl>
              <a:tblPr firstRow="1" bandRow="1">
                <a:tableStyleId>{5C22544A-7EE6-4342-B048-85BDC9FD1C3A}</a:tableStyleId>
              </a:tblPr>
              <a:tblGrid>
                <a:gridCol w="3209674">
                  <a:extLst>
                    <a:ext uri="{9D8B030D-6E8A-4147-A177-3AD203B41FA5}">
                      <a16:colId xmlns:a16="http://schemas.microsoft.com/office/drawing/2014/main" val="3303431997"/>
                    </a:ext>
                  </a:extLst>
                </a:gridCol>
                <a:gridCol w="1927538">
                  <a:extLst>
                    <a:ext uri="{9D8B030D-6E8A-4147-A177-3AD203B41FA5}">
                      <a16:colId xmlns:a16="http://schemas.microsoft.com/office/drawing/2014/main" val="2596525259"/>
                    </a:ext>
                  </a:extLst>
                </a:gridCol>
                <a:gridCol w="1506972">
                  <a:extLst>
                    <a:ext uri="{9D8B030D-6E8A-4147-A177-3AD203B41FA5}">
                      <a16:colId xmlns:a16="http://schemas.microsoft.com/office/drawing/2014/main" val="413676957"/>
                    </a:ext>
                  </a:extLst>
                </a:gridCol>
                <a:gridCol w="1506972">
                  <a:extLst>
                    <a:ext uri="{9D8B030D-6E8A-4147-A177-3AD203B41FA5}">
                      <a16:colId xmlns:a16="http://schemas.microsoft.com/office/drawing/2014/main" val="4145686753"/>
                    </a:ext>
                  </a:extLst>
                </a:gridCol>
              </a:tblGrid>
              <a:tr h="447504">
                <a:tc>
                  <a:txBody>
                    <a:bodyPr/>
                    <a:lstStyle/>
                    <a:p>
                      <a:r>
                        <a:rPr lang="de-DE" sz="1400" dirty="0" smtClean="0"/>
                        <a:t>Gegenstand der Förderung</a:t>
                      </a:r>
                      <a:endParaRPr lang="de-DE" sz="1400" dirty="0"/>
                    </a:p>
                  </a:txBody>
                  <a:tcPr/>
                </a:tc>
                <a:tc>
                  <a:txBody>
                    <a:bodyPr/>
                    <a:lstStyle/>
                    <a:p>
                      <a:r>
                        <a:rPr lang="de-DE" sz="1400" dirty="0" smtClean="0"/>
                        <a:t>Fördersatz</a:t>
                      </a:r>
                      <a:endParaRPr lang="de-DE" sz="1400" dirty="0"/>
                    </a:p>
                  </a:txBody>
                  <a:tcPr/>
                </a:tc>
                <a:tc>
                  <a:txBody>
                    <a:bodyPr/>
                    <a:lstStyle/>
                    <a:p>
                      <a:r>
                        <a:rPr lang="de-DE" sz="1400" dirty="0" smtClean="0"/>
                        <a:t>Erhöhung</a:t>
                      </a:r>
                      <a:endParaRPr lang="de-DE" sz="1400" dirty="0"/>
                    </a:p>
                  </a:txBody>
                  <a:tcPr/>
                </a:tc>
                <a:tc>
                  <a:txBody>
                    <a:bodyPr/>
                    <a:lstStyle/>
                    <a:p>
                      <a:endParaRPr lang="de-DE" sz="1400" dirty="0"/>
                    </a:p>
                  </a:txBody>
                  <a:tcPr/>
                </a:tc>
                <a:extLst>
                  <a:ext uri="{0D108BD9-81ED-4DB2-BD59-A6C34878D82A}">
                    <a16:rowId xmlns:a16="http://schemas.microsoft.com/office/drawing/2014/main" val="305540651"/>
                  </a:ext>
                </a:extLst>
              </a:tr>
              <a:tr h="1222917">
                <a:tc>
                  <a:txBody>
                    <a:bodyPr/>
                    <a:lstStyle/>
                    <a:p>
                      <a:r>
                        <a:rPr lang="de-DE" sz="1200" dirty="0" smtClean="0"/>
                        <a:t>Projekte</a:t>
                      </a:r>
                      <a:r>
                        <a:rPr lang="de-DE" sz="1200" baseline="0" dirty="0" smtClean="0"/>
                        <a:t> privater Antragsteller und juristischer Personen des öffentlichen Rechts i. R. d. Dorfentwicklung</a:t>
                      </a:r>
                      <a:endParaRPr lang="de-DE" sz="1200" dirty="0"/>
                    </a:p>
                  </a:txBody>
                  <a:tcPr/>
                </a:tc>
                <a:tc>
                  <a:txBody>
                    <a:bodyPr/>
                    <a:lstStyle/>
                    <a:p>
                      <a:r>
                        <a:rPr lang="de-DE" sz="1200" dirty="0" smtClean="0"/>
                        <a:t>35 %</a:t>
                      </a:r>
                      <a:endParaRPr lang="de-DE" sz="1200" b="1"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5 %-Punkte</a:t>
                      </a:r>
                      <a:endParaRPr lang="de-DE"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smtClean="0"/>
                        <a:t>40%</a:t>
                      </a:r>
                      <a:endParaRPr lang="de-DE" sz="1200" b="1" dirty="0"/>
                    </a:p>
                  </a:txBody>
                  <a:tcPr/>
                </a:tc>
                <a:extLst>
                  <a:ext uri="{0D108BD9-81ED-4DB2-BD59-A6C34878D82A}">
                    <a16:rowId xmlns:a16="http://schemas.microsoft.com/office/drawing/2014/main" val="4159832551"/>
                  </a:ext>
                </a:extLst>
              </a:tr>
              <a:tr h="630910">
                <a:tc>
                  <a:txBody>
                    <a:bodyPr/>
                    <a:lstStyle/>
                    <a:p>
                      <a:r>
                        <a:rPr lang="de-DE" sz="1200" dirty="0" smtClean="0"/>
                        <a:t>Projekte gemeinnütziger juristischer</a:t>
                      </a:r>
                      <a:r>
                        <a:rPr lang="de-DE" sz="1200" baseline="0" dirty="0" smtClean="0"/>
                        <a:t> Personen</a:t>
                      </a:r>
                      <a:endParaRPr lang="de-DE" sz="1200" dirty="0"/>
                    </a:p>
                  </a:txBody>
                  <a:tcPr/>
                </a:tc>
                <a:tc>
                  <a:txBody>
                    <a:bodyPr/>
                    <a:lstStyle/>
                    <a:p>
                      <a:r>
                        <a:rPr lang="de-DE" sz="1200" b="0" u="none" dirty="0" smtClean="0">
                          <a:solidFill>
                            <a:schemeClr val="tx1"/>
                          </a:solidFill>
                        </a:rPr>
                        <a:t>65 %</a:t>
                      </a:r>
                    </a:p>
                    <a:p>
                      <a:endParaRPr lang="de-DE" sz="1200" b="0" u="none" dirty="0" smtClean="0">
                        <a:solidFill>
                          <a:schemeClr val="tx1"/>
                        </a:solidFill>
                      </a:endParaRPr>
                    </a:p>
                    <a:p>
                      <a:endParaRPr lang="de-DE" sz="1200" b="0" u="none" dirty="0">
                        <a:solidFill>
                          <a:schemeClr val="tx1"/>
                        </a:solidFill>
                      </a:endParaRPr>
                    </a:p>
                  </a:txBody>
                  <a:tcPr/>
                </a:tc>
                <a:tc>
                  <a:txBody>
                    <a:bodyPr/>
                    <a:lstStyle/>
                    <a:p>
                      <a:r>
                        <a:rPr lang="de-DE" sz="1200" dirty="0" smtClean="0"/>
                        <a:t>10 %-Punkte</a:t>
                      </a:r>
                      <a:endParaRPr lang="de-DE" sz="1200" dirty="0"/>
                    </a:p>
                  </a:txBody>
                  <a:tcPr/>
                </a:tc>
                <a:tc>
                  <a:txBody>
                    <a:bodyPr/>
                    <a:lstStyle/>
                    <a:p>
                      <a:r>
                        <a:rPr lang="de-DE" sz="1200" b="1" dirty="0" smtClean="0"/>
                        <a:t>75%</a:t>
                      </a:r>
                      <a:endParaRPr lang="de-DE" sz="1200" b="1" dirty="0"/>
                    </a:p>
                  </a:txBody>
                  <a:tcPr/>
                </a:tc>
                <a:extLst>
                  <a:ext uri="{0D108BD9-81ED-4DB2-BD59-A6C34878D82A}">
                    <a16:rowId xmlns:a16="http://schemas.microsoft.com/office/drawing/2014/main" val="239661114"/>
                  </a:ext>
                </a:extLst>
              </a:tr>
              <a:tr h="630910">
                <a:tc>
                  <a:txBody>
                    <a:bodyPr/>
                    <a:lstStyle/>
                    <a:p>
                      <a:r>
                        <a:rPr lang="de-DE" sz="1200" dirty="0" smtClean="0"/>
                        <a:t>Mindestförderung (ergibt sich aus den VV zu § 44 LHO)</a:t>
                      </a:r>
                      <a:endParaRPr lang="de-DE" sz="1200" dirty="0"/>
                    </a:p>
                  </a:txBody>
                  <a:tcPr/>
                </a:tc>
                <a:tc>
                  <a:txBody>
                    <a:bodyPr/>
                    <a:lstStyle/>
                    <a:p>
                      <a:r>
                        <a:rPr lang="de-DE" sz="1200" b="0" u="none" dirty="0" smtClean="0">
                          <a:solidFill>
                            <a:schemeClr val="tx1"/>
                          </a:solidFill>
                        </a:rPr>
                        <a:t>2.500</a:t>
                      </a:r>
                      <a:r>
                        <a:rPr lang="de-DE" sz="1200" b="0" u="none" baseline="0" dirty="0" smtClean="0">
                          <a:solidFill>
                            <a:schemeClr val="tx1"/>
                          </a:solidFill>
                        </a:rPr>
                        <a:t> €</a:t>
                      </a:r>
                      <a:endParaRPr lang="de-DE" sz="1200" b="0" u="none" dirty="0">
                        <a:solidFill>
                          <a:schemeClr val="tx1"/>
                        </a:solidFill>
                      </a:endParaRPr>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3605242696"/>
                  </a:ext>
                </a:extLst>
              </a:tr>
              <a:tr h="63091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Achtung: es gibt bei allen Antragstellern je nach Förderziffer Höchstfördersummen! (bei Privaten zwischen 50.000 € und 150.000</a:t>
                      </a:r>
                      <a:r>
                        <a:rPr lang="de-DE" sz="1200" baseline="0" dirty="0" smtClean="0"/>
                        <a:t> €)</a:t>
                      </a:r>
                      <a:endParaRPr lang="de-DE" sz="1200" dirty="0"/>
                    </a:p>
                  </a:txBody>
                  <a:tcPr/>
                </a:tc>
                <a:tc hMerge="1">
                  <a:txBody>
                    <a:bodyPr/>
                    <a:lstStyle/>
                    <a:p>
                      <a:endParaRPr lang="de-DE" sz="1200" b="0" u="none" dirty="0">
                        <a:solidFill>
                          <a:schemeClr val="tx1"/>
                        </a:solidFill>
                      </a:endParaRPr>
                    </a:p>
                  </a:txBody>
                  <a:tcPr/>
                </a:tc>
                <a:tc hMerge="1">
                  <a:txBody>
                    <a:bodyPr/>
                    <a:lstStyle/>
                    <a:p>
                      <a:endParaRPr lang="de-DE" sz="12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a:txBody>
                  <a:tcPr/>
                </a:tc>
                <a:extLst>
                  <a:ext uri="{0D108BD9-81ED-4DB2-BD59-A6C34878D82A}">
                    <a16:rowId xmlns:a16="http://schemas.microsoft.com/office/drawing/2014/main" val="1554003519"/>
                  </a:ext>
                </a:extLst>
              </a:tr>
            </a:tbl>
          </a:graphicData>
        </a:graphic>
      </p:graphicFrame>
    </p:spTree>
    <p:extLst>
      <p:ext uri="{BB962C8B-B14F-4D97-AF65-F5344CB8AC3E}">
        <p14:creationId xmlns:p14="http://schemas.microsoft.com/office/powerpoint/2010/main" val="316776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P 23_27 Template ELER NI HB.potx" id="{FF2D81E0-843C-48B1-B93B-A9B3463FE4BA}" vid="{E9AC58EB-B5E7-4FB2-A53F-DEF7E0517D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FP 23_27 Template ELER NI HB</Template>
  <TotalTime>0</TotalTime>
  <Words>703</Words>
  <Application>Microsoft Office PowerPoint</Application>
  <PresentationFormat>Bildschirmpräsentation (16:9)</PresentationFormat>
  <Paragraphs>108</Paragraphs>
  <Slides>13</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9" baseType="lpstr">
      <vt:lpstr>Arial</vt:lpstr>
      <vt:lpstr>Calibri</vt:lpstr>
      <vt:lpstr>Times New Roman</vt:lpstr>
      <vt:lpstr>Wingdings</vt:lpstr>
      <vt:lpstr>Office-Design</vt:lpstr>
      <vt:lpstr>Dokument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Riechelmann, Corinna (ML)</dc:creator>
  <cp:lastModifiedBy>Thomßen, Anja</cp:lastModifiedBy>
  <cp:revision>60</cp:revision>
  <cp:lastPrinted>2023-07-27T14:18:32Z</cp:lastPrinted>
  <dcterms:created xsi:type="dcterms:W3CDTF">2021-06-15T15:29:27Z</dcterms:created>
  <dcterms:modified xsi:type="dcterms:W3CDTF">2023-10-04T07:27:11Z</dcterms:modified>
</cp:coreProperties>
</file>